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2644" r:id="rId2"/>
    <p:sldId id="2523" r:id="rId3"/>
    <p:sldId id="2606" r:id="rId4"/>
    <p:sldId id="2601" r:id="rId5"/>
    <p:sldId id="2646" r:id="rId6"/>
    <p:sldId id="2645" r:id="rId7"/>
    <p:sldId id="2641" r:id="rId8"/>
    <p:sldId id="2622" r:id="rId9"/>
    <p:sldId id="2604" r:id="rId10"/>
    <p:sldId id="2524" r:id="rId11"/>
    <p:sldId id="2623" r:id="rId12"/>
    <p:sldId id="2633" r:id="rId13"/>
    <p:sldId id="2614" r:id="rId14"/>
    <p:sldId id="2616" r:id="rId15"/>
    <p:sldId id="2598" r:id="rId16"/>
    <p:sldId id="2647" r:id="rId17"/>
    <p:sldId id="2643" r:id="rId18"/>
    <p:sldId id="264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CC00"/>
    <a:srgbClr val="9900FF"/>
    <a:srgbClr val="006600"/>
    <a:srgbClr val="D6E4EE"/>
    <a:srgbClr val="A31D20"/>
    <a:srgbClr val="990000"/>
    <a:srgbClr val="FFFFFF"/>
    <a:srgbClr val="F6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yst layout 1 - Marker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7" autoAdjust="0"/>
  </p:normalViewPr>
  <p:slideViewPr>
    <p:cSldViewPr snapToGrid="0" showGuides="1">
      <p:cViewPr varScale="1">
        <p:scale>
          <a:sx n="109" d="100"/>
          <a:sy n="109" d="100"/>
        </p:scale>
        <p:origin x="672" y="96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70943" y="3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5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70943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6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homolog </a:t>
            </a:r>
            <a:r>
              <a:rPr lang="da-DK" dirty="0" err="1"/>
              <a:t>rekombination</a:t>
            </a:r>
            <a:r>
              <a:rPr lang="da-DK" dirty="0"/>
              <a:t> reparations defekt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7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731324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8AFD802-577A-49A9-BB90-2F9910E19F7D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731317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69A3E1C-6896-4325-8C31-4EB46E360292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731317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456B5E0-8AD6-4218-B37D-872716E6004E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763976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1FA4FE5-2CEA-4219-B277-CBDA1D986262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774859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185DEE2-F406-4588-A1DA-E20FF55E88B7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236495" y="85745"/>
            <a:ext cx="6417459" cy="1767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11731396" y="85745"/>
            <a:ext cx="381759" cy="176797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4B56D29-B716-4D7C-A757-45DA11A98D1F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11742205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6AAA9F6-4F69-4D20-A452-405890093B73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50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698664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2D4DDB5-9A8F-46A8-926B-8D4A1C410408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11708703" y="85745"/>
            <a:ext cx="381759" cy="176797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F771D24-A198-4904-9622-69343CE1DE1B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11785749" y="85745"/>
            <a:ext cx="381759" cy="176797"/>
          </a:xfrm>
        </p:spPr>
        <p:txBody>
          <a:bodyPr/>
          <a:lstStyle>
            <a:lvl1pPr>
              <a:defRPr sz="1100"/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B863078-1AF6-4A34-96F0-5A9AF4194602}"/>
              </a:ext>
            </a:extLst>
          </p:cNvPr>
          <p:cNvSpPr txBox="1"/>
          <p:nvPr userDrawn="1"/>
        </p:nvSpPr>
        <p:spPr>
          <a:xfrm>
            <a:off x="10043009" y="4249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DBCG, Rigshospitalet</a:t>
            </a:r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0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19F79-0345-4D2F-BE23-C8E3E932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59" y="987148"/>
            <a:ext cx="10608992" cy="865186"/>
          </a:xfrm>
        </p:spPr>
        <p:txBody>
          <a:bodyPr/>
          <a:lstStyle/>
          <a:p>
            <a:r>
              <a:rPr lang="da-DK" sz="6600" dirty="0" err="1">
                <a:solidFill>
                  <a:srgbClr val="002060"/>
                </a:solidFill>
              </a:rPr>
              <a:t>NordicTrip</a:t>
            </a:r>
            <a:r>
              <a:rPr lang="da-DK" sz="6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ACC2ABD-5EA6-4B79-ABF9-CA1D06ED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049D1DF-55C4-40AC-8429-E100452F6121}"/>
              </a:ext>
            </a:extLst>
          </p:cNvPr>
          <p:cNvGrpSpPr/>
          <p:nvPr/>
        </p:nvGrpSpPr>
        <p:grpSpPr>
          <a:xfrm>
            <a:off x="2892368" y="5738983"/>
            <a:ext cx="5946833" cy="720001"/>
            <a:chOff x="2892368" y="5738983"/>
            <a:chExt cx="5946833" cy="720001"/>
          </a:xfrm>
        </p:grpSpPr>
        <p:pic>
          <p:nvPicPr>
            <p:cNvPr id="3082" name="Picture 10" descr="De nordiske flag | Nordisk Samarbejde">
              <a:extLst>
                <a:ext uri="{FF2B5EF4-FFF2-40B4-BE49-F238E27FC236}">
                  <a16:creationId xmlns:a16="http://schemas.microsoft.com/office/drawing/2014/main" id="{EAAA6F2A-0B30-4D8A-80D3-A9445286B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780" y="5738983"/>
              <a:ext cx="102342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Svensk flag | Nordisk Samarbejde">
              <a:extLst>
                <a:ext uri="{FF2B5EF4-FFF2-40B4-BE49-F238E27FC236}">
                  <a16:creationId xmlns:a16="http://schemas.microsoft.com/office/drawing/2014/main" id="{8F9744CF-5F90-4AA9-A600-23916DABF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368" y="5738983"/>
              <a:ext cx="114471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De nordiske flag | Nordisk Samarbejde">
              <a:extLst>
                <a:ext uri="{FF2B5EF4-FFF2-40B4-BE49-F238E27FC236}">
                  <a16:creationId xmlns:a16="http://schemas.microsoft.com/office/drawing/2014/main" id="{7A691435-B034-47DE-9D76-D40D149B6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725" y="5738984"/>
              <a:ext cx="1067865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De nordiske flag | Nordisk Samarbejde">
              <a:extLst>
                <a:ext uri="{FF2B5EF4-FFF2-40B4-BE49-F238E27FC236}">
                  <a16:creationId xmlns:a16="http://schemas.microsoft.com/office/drawing/2014/main" id="{F15C8885-3065-4339-A049-B50217C68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228" y="5738983"/>
              <a:ext cx="118491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115A3F15-49AA-4C96-9BB5-E9E55088F7D4}"/>
              </a:ext>
            </a:extLst>
          </p:cNvPr>
          <p:cNvSpPr/>
          <p:nvPr/>
        </p:nvSpPr>
        <p:spPr>
          <a:xfrm>
            <a:off x="885825" y="2494061"/>
            <a:ext cx="7953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NordicTrip</a:t>
            </a:r>
            <a:r>
              <a:rPr lang="da-DK" sz="2800" dirty="0"/>
              <a:t>/NBG-19-01, et </a:t>
            </a:r>
            <a:r>
              <a:rPr lang="da-DK" sz="2800" dirty="0" err="1"/>
              <a:t>translationelt</a:t>
            </a:r>
            <a:r>
              <a:rPr lang="da-DK" sz="2800" dirty="0"/>
              <a:t> randomiseret fase III studie, der undersøger effekten af tillæg af </a:t>
            </a:r>
            <a:r>
              <a:rPr lang="da-DK" sz="2800" dirty="0" err="1"/>
              <a:t>capecitabine</a:t>
            </a:r>
            <a:r>
              <a:rPr lang="da-DK" sz="2800" dirty="0"/>
              <a:t> til </a:t>
            </a:r>
            <a:r>
              <a:rPr lang="da-DK" sz="2800" dirty="0" err="1"/>
              <a:t>carboplatinbaseret</a:t>
            </a:r>
            <a:r>
              <a:rPr lang="da-DK" sz="2800" dirty="0"/>
              <a:t> kemoterapi hos tidlig ER og HER2 negativ brystkræft</a:t>
            </a:r>
            <a:r>
              <a:rPr lang="en-US" sz="2800" dirty="0"/>
              <a:t>.</a:t>
            </a:r>
          </a:p>
        </p:txBody>
      </p:sp>
      <p:pic>
        <p:nvPicPr>
          <p:cNvPr id="13" name="Picture 2" descr="Billedforhåndsvisning">
            <a:extLst>
              <a:ext uri="{FF2B5EF4-FFF2-40B4-BE49-F238E27FC236}">
                <a16:creationId xmlns:a16="http://schemas.microsoft.com/office/drawing/2014/main" id="{25D9A4D0-C5F1-4242-8C10-44256CB4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27" y="2292071"/>
            <a:ext cx="229935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9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: afrundede hjørner 49">
            <a:extLst>
              <a:ext uri="{FF2B5EF4-FFF2-40B4-BE49-F238E27FC236}">
                <a16:creationId xmlns:a16="http://schemas.microsoft.com/office/drawing/2014/main" id="{CF3C5896-CF7A-48A5-BF81-D8FD4E6FFC8D}"/>
              </a:ext>
            </a:extLst>
          </p:cNvPr>
          <p:cNvSpPr/>
          <p:nvPr/>
        </p:nvSpPr>
        <p:spPr>
          <a:xfrm>
            <a:off x="2839459" y="4669199"/>
            <a:ext cx="6163494" cy="4995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0D24249B-B93D-4BF3-9C03-20383487E32F}"/>
              </a:ext>
            </a:extLst>
          </p:cNvPr>
          <p:cNvSpPr/>
          <p:nvPr/>
        </p:nvSpPr>
        <p:spPr>
          <a:xfrm>
            <a:off x="3016308" y="4559407"/>
            <a:ext cx="91969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Rektangel: afrundede hjørner 48">
            <a:extLst>
              <a:ext uri="{FF2B5EF4-FFF2-40B4-BE49-F238E27FC236}">
                <a16:creationId xmlns:a16="http://schemas.microsoft.com/office/drawing/2014/main" id="{DE6DEE8C-0BA1-4E47-AAD5-62B339A0A69E}"/>
              </a:ext>
            </a:extLst>
          </p:cNvPr>
          <p:cNvSpPr/>
          <p:nvPr/>
        </p:nvSpPr>
        <p:spPr>
          <a:xfrm>
            <a:off x="2839459" y="3696634"/>
            <a:ext cx="6163495" cy="7531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07F8550-D82B-434A-96D9-C0CA1998110A}"/>
              </a:ext>
            </a:extLst>
          </p:cNvPr>
          <p:cNvSpPr/>
          <p:nvPr/>
        </p:nvSpPr>
        <p:spPr>
          <a:xfrm>
            <a:off x="3016308" y="3582105"/>
            <a:ext cx="108747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CDFD1B3E-4564-416D-BC43-F6311B426373}"/>
              </a:ext>
            </a:extLst>
          </p:cNvPr>
          <p:cNvSpPr/>
          <p:nvPr/>
        </p:nvSpPr>
        <p:spPr>
          <a:xfrm>
            <a:off x="2862249" y="1390752"/>
            <a:ext cx="6140704" cy="4995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44BB825E-E189-4609-A947-C5F34C619955}"/>
              </a:ext>
            </a:extLst>
          </p:cNvPr>
          <p:cNvSpPr/>
          <p:nvPr/>
        </p:nvSpPr>
        <p:spPr>
          <a:xfrm>
            <a:off x="2862249" y="2057631"/>
            <a:ext cx="6140704" cy="9991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D431E0-2A1D-43F4-9E23-876A2198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sp>
        <p:nvSpPr>
          <p:cNvPr id="42" name="Titel 41">
            <a:extLst>
              <a:ext uri="{FF2B5EF4-FFF2-40B4-BE49-F238E27FC236}">
                <a16:creationId xmlns:a16="http://schemas.microsoft.com/office/drawing/2014/main" id="{F9BC3E07-30C0-4EAF-8A11-72414E83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16" y="437830"/>
            <a:ext cx="5633382" cy="938387"/>
          </a:xfrm>
        </p:spPr>
        <p:txBody>
          <a:bodyPr/>
          <a:lstStyle/>
          <a:p>
            <a:r>
              <a:rPr lang="da-DK" sz="3600" dirty="0"/>
              <a:t>Blood and </a:t>
            </a:r>
            <a:r>
              <a:rPr lang="da-DK" sz="3600" dirty="0" err="1"/>
              <a:t>tissue</a:t>
            </a:r>
            <a:endParaRPr lang="da-DK" sz="3600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44DC9B8F-89A2-4AC2-A78B-01446B72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2" y="2250353"/>
            <a:ext cx="1026821" cy="9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 descr="Pipette">
            <a:extLst>
              <a:ext uri="{FF2B5EF4-FFF2-40B4-BE49-F238E27FC236}">
                <a16:creationId xmlns:a16="http://schemas.microsoft.com/office/drawing/2014/main" id="{DA5C0AB2-5ADF-4BEE-A526-9F3D8988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537" y="2620525"/>
            <a:ext cx="457200" cy="457200"/>
          </a:xfrm>
          <a:prstGeom prst="rect">
            <a:avLst/>
          </a:prstGeom>
        </p:spPr>
      </p:pic>
      <p:pic>
        <p:nvPicPr>
          <p:cNvPr id="16" name="Grafik 15" descr="Nål">
            <a:extLst>
              <a:ext uri="{FF2B5EF4-FFF2-40B4-BE49-F238E27FC236}">
                <a16:creationId xmlns:a16="http://schemas.microsoft.com/office/drawing/2014/main" id="{BB8F145A-D14E-4907-88C4-542F87587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595137" y="3209259"/>
            <a:ext cx="457200" cy="4572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02B439C0-3924-47FC-9389-623B6F3573E1}"/>
              </a:ext>
            </a:extLst>
          </p:cNvPr>
          <p:cNvSpPr/>
          <p:nvPr/>
        </p:nvSpPr>
        <p:spPr>
          <a:xfrm>
            <a:off x="1378424" y="2997132"/>
            <a:ext cx="151255" cy="1179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82C0033-5172-40F8-8751-45FC98F7447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640509" y="3077725"/>
            <a:ext cx="28628" cy="1838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4C2E15C6-3610-41F6-BDE0-A1BDE64CB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308" y="3573656"/>
            <a:ext cx="7698001" cy="9991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Mandatory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Germline analysis (research only)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ctDNA</a:t>
            </a:r>
            <a:r>
              <a:rPr lang="en-US" sz="1800" dirty="0"/>
              <a:t> @</a:t>
            </a:r>
            <a:r>
              <a:rPr lang="en-US" sz="1800" dirty="0" err="1"/>
              <a:t>before+after</a:t>
            </a:r>
            <a:r>
              <a:rPr lang="en-US" sz="1800" dirty="0"/>
              <a:t> surgery; @one year follow-up</a:t>
            </a:r>
          </a:p>
          <a:p>
            <a:pPr marL="0" indent="0">
              <a:buNone/>
            </a:pPr>
            <a:r>
              <a:rPr lang="en-US" sz="1800" dirty="0"/>
              <a:t>Optional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ctDNA@recurrence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5ADB63A-C3FB-4A3B-8B93-A7BA96080986}"/>
              </a:ext>
            </a:extLst>
          </p:cNvPr>
          <p:cNvSpPr/>
          <p:nvPr/>
        </p:nvSpPr>
        <p:spPr>
          <a:xfrm>
            <a:off x="3016308" y="1253432"/>
            <a:ext cx="108747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6D85128-727C-49BE-9C82-D2F8B6FE2ECC}"/>
              </a:ext>
            </a:extLst>
          </p:cNvPr>
          <p:cNvSpPr/>
          <p:nvPr/>
        </p:nvSpPr>
        <p:spPr>
          <a:xfrm>
            <a:off x="3016308" y="1955970"/>
            <a:ext cx="91969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03BEDD62-16AF-4492-9AF1-D78F35FB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6308" y="1253432"/>
            <a:ext cx="7236606" cy="190502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Mandatory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Core-needle biopsy @diagnosis; @surgery </a:t>
            </a:r>
          </a:p>
          <a:p>
            <a:pPr marL="0" indent="0">
              <a:buNone/>
            </a:pPr>
            <a:r>
              <a:rPr lang="en-US" sz="1800" dirty="0"/>
              <a:t>Optional</a:t>
            </a:r>
          </a:p>
          <a:p>
            <a:pPr>
              <a:spcBef>
                <a:spcPts val="0"/>
              </a:spcBef>
            </a:pPr>
            <a:r>
              <a:rPr lang="sv-SE" sz="1800" dirty="0" err="1"/>
              <a:t>Core</a:t>
            </a:r>
            <a:r>
              <a:rPr lang="sv-SE" sz="1800" dirty="0"/>
              <a:t> </a:t>
            </a:r>
            <a:r>
              <a:rPr lang="sv-SE" sz="1800" dirty="0" err="1"/>
              <a:t>needle</a:t>
            </a:r>
            <a:r>
              <a:rPr lang="sv-SE" sz="1800" dirty="0"/>
              <a:t> @</a:t>
            </a:r>
            <a:r>
              <a:rPr lang="sv-SE" sz="1800" dirty="0" err="1"/>
              <a:t>base-line</a:t>
            </a:r>
            <a:r>
              <a:rPr lang="sv-SE" sz="1800" dirty="0"/>
              <a:t> (RNA-later) ”SCAN-B-rutin</a:t>
            </a:r>
          </a:p>
          <a:p>
            <a:pPr>
              <a:spcBef>
                <a:spcPts val="0"/>
              </a:spcBef>
            </a:pPr>
            <a:r>
              <a:rPr lang="sv-SE" sz="1800" dirty="0" err="1"/>
              <a:t>Core</a:t>
            </a:r>
            <a:r>
              <a:rPr lang="sv-SE" sz="1800" dirty="0"/>
              <a:t> </a:t>
            </a:r>
            <a:r>
              <a:rPr lang="sv-SE" sz="1800" dirty="0" err="1"/>
              <a:t>needle</a:t>
            </a:r>
            <a:r>
              <a:rPr lang="sv-SE" sz="1800" dirty="0"/>
              <a:t> @</a:t>
            </a:r>
            <a:r>
              <a:rPr lang="sv-SE" sz="1800" dirty="0" err="1"/>
              <a:t>two</a:t>
            </a:r>
            <a:r>
              <a:rPr lang="sv-SE" sz="1800" dirty="0"/>
              <a:t> </a:t>
            </a:r>
            <a:r>
              <a:rPr lang="sv-SE" sz="1800" dirty="0" err="1"/>
              <a:t>cycles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chemotherapy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Biopsy at recurrence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11CF417-5F16-4F71-935E-C50900B0E43F}"/>
              </a:ext>
            </a:extLst>
          </p:cNvPr>
          <p:cNvSpPr txBox="1"/>
          <p:nvPr/>
        </p:nvSpPr>
        <p:spPr>
          <a:xfrm>
            <a:off x="1748268" y="1905472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>
                <a:solidFill>
                  <a:srgbClr val="0070C0"/>
                </a:solidFill>
              </a:rPr>
              <a:t>Tissue</a:t>
            </a:r>
            <a:endParaRPr lang="da-DK" sz="2400" dirty="0">
              <a:solidFill>
                <a:srgbClr val="0070C0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0E7B16D-019E-4105-821C-F363B9FE7268}"/>
              </a:ext>
            </a:extLst>
          </p:cNvPr>
          <p:cNvSpPr txBox="1"/>
          <p:nvPr/>
        </p:nvSpPr>
        <p:spPr>
          <a:xfrm>
            <a:off x="1733954" y="374144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Blood</a:t>
            </a:r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DEA45CF2-68F8-4357-9129-6F21DB3BFAC5}"/>
              </a:ext>
            </a:extLst>
          </p:cNvPr>
          <p:cNvSpPr txBox="1">
            <a:spLocks/>
          </p:cNvSpPr>
          <p:nvPr/>
        </p:nvSpPr>
        <p:spPr>
          <a:xfrm>
            <a:off x="2187764" y="5679549"/>
            <a:ext cx="8447599" cy="938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sz="1800" dirty="0"/>
              <a:t>Vævet registreres i DBCG modul på sundhedsnettet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Reserveres til </a:t>
            </a:r>
            <a:r>
              <a:rPr lang="da-DK" sz="1800" dirty="0" err="1"/>
              <a:t>NordicTrip</a:t>
            </a:r>
            <a:r>
              <a:rPr lang="da-DK" sz="1800" dirty="0"/>
              <a:t> lokalt i Dansk Cancer Biobank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Sendes i </a:t>
            </a:r>
            <a:r>
              <a:rPr lang="da-DK" sz="1800" dirty="0" err="1"/>
              <a:t>batches</a:t>
            </a:r>
            <a:r>
              <a:rPr lang="da-DK" sz="1800" dirty="0"/>
              <a:t> til central projektvævsbiobank (</a:t>
            </a:r>
            <a:r>
              <a:rPr lang="da-DK" sz="1800" dirty="0" err="1"/>
              <a:t>Patologiafd</a:t>
            </a:r>
            <a:r>
              <a:rPr lang="da-DK" sz="1800" dirty="0"/>
              <a:t>. SUH, Roskilde)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endParaRPr lang="da-DK" sz="1800" dirty="0"/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6D7C4D28-F9D4-48F6-BBA2-70B77093AA71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1913523" y="2367137"/>
            <a:ext cx="315807" cy="24618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2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4CCF6-808A-4629-BC5A-629A8F93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Randomisering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1BB82C-DA2E-4BA8-95C4-578C92CF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115122"/>
            <a:ext cx="11012488" cy="5195191"/>
          </a:xfrm>
        </p:spPr>
        <p:txBody>
          <a:bodyPr/>
          <a:lstStyle/>
          <a:p>
            <a:r>
              <a:rPr lang="en-US" dirty="0" err="1"/>
              <a:t>Randomisering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ske</a:t>
            </a:r>
            <a:r>
              <a:rPr lang="en-US" dirty="0"/>
              <a:t> i </a:t>
            </a:r>
            <a:r>
              <a:rPr lang="en-US" dirty="0" err="1"/>
              <a:t>forholdet</a:t>
            </a:r>
            <a:r>
              <a:rPr lang="en-US" dirty="0"/>
              <a:t> 1:1 </a:t>
            </a:r>
            <a:r>
              <a:rPr lang="en-US" dirty="0" err="1"/>
              <a:t>mellem</a:t>
            </a:r>
            <a:r>
              <a:rPr lang="en-US" dirty="0"/>
              <a:t> de to </a:t>
            </a:r>
            <a:r>
              <a:rPr lang="en-US" dirty="0" err="1"/>
              <a:t>behandlingsarme</a:t>
            </a:r>
            <a:r>
              <a:rPr lang="en-US" dirty="0"/>
              <a:t> A og B, </a:t>
            </a:r>
            <a:r>
              <a:rPr lang="en-US" dirty="0" err="1"/>
              <a:t>stratificeret</a:t>
            </a:r>
            <a:r>
              <a:rPr lang="en-US" dirty="0"/>
              <a:t> for land, N-status and T-status. 	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8282F9-C3E6-41DA-8CF9-3F49FF65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6E746C0-588C-490A-9E83-57321DE0DEAE}"/>
              </a:ext>
            </a:extLst>
          </p:cNvPr>
          <p:cNvSpPr txBox="1"/>
          <p:nvPr/>
        </p:nvSpPr>
        <p:spPr>
          <a:xfrm>
            <a:off x="5726613" y="4174583"/>
            <a:ext cx="75745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400" dirty="0" err="1"/>
              <a:t>NordicTrip</a:t>
            </a:r>
            <a:endParaRPr lang="da-DK" sz="1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D364F90-11E6-49C5-B6DF-DEE4E021D0DC}"/>
              </a:ext>
            </a:extLst>
          </p:cNvPr>
          <p:cNvSpPr txBox="1"/>
          <p:nvPr/>
        </p:nvSpPr>
        <p:spPr>
          <a:xfrm>
            <a:off x="880946" y="3618569"/>
            <a:ext cx="1395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DBCG-</a:t>
            </a:r>
          </a:p>
          <a:p>
            <a:r>
              <a:rPr lang="da-DK" sz="3600" dirty="0"/>
              <a:t>modul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93ECB7-47D5-469A-A1E5-27E36A23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5" t="5570" r="16361" b="11393"/>
          <a:stretch/>
        </p:blipFill>
        <p:spPr>
          <a:xfrm>
            <a:off x="2850807" y="1856697"/>
            <a:ext cx="8196421" cy="494802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FFB2DD1-D342-40AA-9DBC-332956E080B3}"/>
              </a:ext>
            </a:extLst>
          </p:cNvPr>
          <p:cNvSpPr/>
          <p:nvPr/>
        </p:nvSpPr>
        <p:spPr>
          <a:xfrm>
            <a:off x="2850807" y="6443214"/>
            <a:ext cx="1203035" cy="3615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75B3072-23EB-46B5-99B8-89B30A368B67}"/>
              </a:ext>
            </a:extLst>
          </p:cNvPr>
          <p:cNvSpPr/>
          <p:nvPr/>
        </p:nvSpPr>
        <p:spPr>
          <a:xfrm>
            <a:off x="6105338" y="4383755"/>
            <a:ext cx="1203035" cy="3615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FBE83BDB-F3EA-4B86-82DF-2B0FECA80C28}"/>
              </a:ext>
            </a:extLst>
          </p:cNvPr>
          <p:cNvCxnSpPr>
            <a:cxnSpLocks/>
          </p:cNvCxnSpPr>
          <p:nvPr/>
        </p:nvCxnSpPr>
        <p:spPr>
          <a:xfrm>
            <a:off x="7985051" y="4159938"/>
            <a:ext cx="57415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7A7274F-B8D8-40DF-8DAD-78037B6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855EAC1-E3C5-4C83-90FC-3B55BA1DD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3" t="16589" r="20552" b="6977"/>
          <a:stretch/>
        </p:blipFill>
        <p:spPr>
          <a:xfrm>
            <a:off x="1552075" y="430305"/>
            <a:ext cx="8618065" cy="642769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E82884F-A381-4539-9AA5-35A86B7468F8}"/>
              </a:ext>
            </a:extLst>
          </p:cNvPr>
          <p:cNvSpPr txBox="1"/>
          <p:nvPr/>
        </p:nvSpPr>
        <p:spPr>
          <a:xfrm>
            <a:off x="10444294" y="5394121"/>
            <a:ext cx="13758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 grad 3-4</a:t>
            </a:r>
          </a:p>
          <a:p>
            <a:pPr algn="ctr"/>
            <a:r>
              <a:rPr lang="da-DK" dirty="0"/>
              <a:t>indtastes</a:t>
            </a:r>
          </a:p>
          <a:p>
            <a:pPr algn="ctr"/>
            <a:r>
              <a:rPr lang="da-DK" dirty="0"/>
              <a:t>supplerende</a:t>
            </a:r>
          </a:p>
          <a:p>
            <a:pPr algn="ctr"/>
            <a:r>
              <a:rPr lang="da-DK" dirty="0"/>
              <a:t>oplysninger 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0C73559C-DE91-43C5-B791-F037724DEA52}"/>
              </a:ext>
            </a:extLst>
          </p:cNvPr>
          <p:cNvCxnSpPr>
            <a:stCxn id="3" idx="1"/>
          </p:cNvCxnSpPr>
          <p:nvPr/>
        </p:nvCxnSpPr>
        <p:spPr>
          <a:xfrm flipH="1">
            <a:off x="10091956" y="5994286"/>
            <a:ext cx="352338" cy="66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0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98E7C-86C3-41D9-9DCA-B61F0D3D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57" y="423944"/>
            <a:ext cx="11012486" cy="865186"/>
          </a:xfrm>
        </p:spPr>
        <p:txBody>
          <a:bodyPr/>
          <a:lstStyle/>
          <a:p>
            <a:r>
              <a:rPr lang="da-DK" dirty="0"/>
              <a:t>Præsentation af </a:t>
            </a:r>
            <a:r>
              <a:rPr lang="da-DK" dirty="0" err="1"/>
              <a:t>eCRF</a:t>
            </a:r>
            <a:r>
              <a:rPr lang="da-DK" dirty="0"/>
              <a:t> modul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21CBD25-A551-4B3F-A527-1C0D4CAA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2730F7F-3C70-4CBD-87ED-5AC97D61F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6" t="9051" r="8481" b="5316"/>
          <a:stretch/>
        </p:blipFill>
        <p:spPr>
          <a:xfrm>
            <a:off x="740779" y="985317"/>
            <a:ext cx="10417215" cy="587268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3DC9207-0F2E-49D1-9F24-C43C979969E3}"/>
              </a:ext>
            </a:extLst>
          </p:cNvPr>
          <p:cNvSpPr/>
          <p:nvPr/>
        </p:nvSpPr>
        <p:spPr>
          <a:xfrm>
            <a:off x="1034006" y="4695437"/>
            <a:ext cx="1257781" cy="3615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41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4ACF4-1C45-4967-B0F5-29DBCE45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da-DK" dirty="0"/>
              <a:t>Monitorering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90DEF2-C2BA-4AB8-9DC9-6723C961A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675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a-DK" dirty="0"/>
              <a:t>Monitorering vil i Danmark udføres af DBCG efter den procedure som er kendt fra READ og SOLE.</a:t>
            </a:r>
          </a:p>
          <a:p>
            <a:pPr>
              <a:lnSpc>
                <a:spcPct val="90000"/>
              </a:lnSpc>
            </a:pPr>
            <a:r>
              <a:rPr lang="da-DK" dirty="0" err="1"/>
              <a:t>Queries</a:t>
            </a:r>
            <a:r>
              <a:rPr lang="da-DK" dirty="0"/>
              <a:t> udsendes primært på DBCGs monitor-modul, men kan også foregå via mail og virtuelt.</a:t>
            </a:r>
          </a:p>
          <a:p>
            <a:pPr>
              <a:lnSpc>
                <a:spcPct val="90000"/>
              </a:lnSpc>
            </a:pPr>
            <a:r>
              <a:rPr lang="da-DK" dirty="0"/>
              <a:t>En automatisk dataopsamling er planlagt hver 3. måned via: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CPR- registeret </a:t>
            </a:r>
            <a:r>
              <a:rPr lang="da-DK" dirty="0" err="1"/>
              <a:t>mhp</a:t>
            </a:r>
            <a:r>
              <a:rPr lang="da-DK" dirty="0"/>
              <a:t>. vital status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Landspatient registeret (LPR) </a:t>
            </a:r>
            <a:r>
              <a:rPr lang="da-DK" dirty="0" err="1"/>
              <a:t>mhp</a:t>
            </a:r>
            <a:r>
              <a:rPr lang="da-DK" dirty="0"/>
              <a:t>. AE / indlæggelser</a:t>
            </a:r>
          </a:p>
          <a:p>
            <a:pPr lvl="1">
              <a:lnSpc>
                <a:spcPct val="90000"/>
              </a:lnSpc>
            </a:pPr>
            <a:r>
              <a:rPr lang="da-DK" dirty="0" err="1"/>
              <a:t>Patobank</a:t>
            </a:r>
            <a:r>
              <a:rPr lang="da-DK" dirty="0"/>
              <a:t> (NPR)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Cancerregisteret (årligt) </a:t>
            </a:r>
            <a:r>
              <a:rPr lang="da-DK" dirty="0" err="1"/>
              <a:t>mhp</a:t>
            </a:r>
            <a:r>
              <a:rPr lang="da-DK" dirty="0"/>
              <a:t>. sekundær cancer</a:t>
            </a:r>
          </a:p>
          <a:p>
            <a:pPr>
              <a:lnSpc>
                <a:spcPct val="90000"/>
              </a:lnSpc>
            </a:pPr>
            <a:r>
              <a:rPr lang="da-DK" dirty="0"/>
              <a:t>Kontakt Ann Raaberg</a:t>
            </a:r>
          </a:p>
        </p:txBody>
      </p:sp>
      <p:pic>
        <p:nvPicPr>
          <p:cNvPr id="1028" name="Picture 4" descr="ECG patient monitor - Virgo - Northern Meditec - intensive care / compact /  with touchscreen">
            <a:extLst>
              <a:ext uri="{FF2B5EF4-FFF2-40B4-BE49-F238E27FC236}">
                <a16:creationId xmlns:a16="http://schemas.microsoft.com/office/drawing/2014/main" id="{18ECC030-CC8E-40D3-840E-ADB77545D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1116" r="4979" b="23155"/>
          <a:stretch/>
        </p:blipFill>
        <p:spPr bwMode="auto">
          <a:xfrm>
            <a:off x="6244502" y="1986242"/>
            <a:ext cx="5356948" cy="39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A2E261-9611-47AD-9F3A-4FC486FD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703" y="85745"/>
            <a:ext cx="381759" cy="1767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91A926C-488A-4E3E-9C21-57CAA120E114}" type="slidenum">
              <a:rPr lang="en-GB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8300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F112F01-1940-495D-8A30-28DBA5B5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620714"/>
            <a:ext cx="11001086" cy="865186"/>
          </a:xfrm>
        </p:spPr>
        <p:txBody>
          <a:bodyPr anchor="ctr"/>
          <a:lstStyle/>
          <a:p>
            <a:r>
              <a:rPr lang="da-DK" dirty="0" err="1"/>
              <a:t>NordicTrip</a:t>
            </a:r>
            <a:r>
              <a:rPr lang="da-DK" dirty="0"/>
              <a:t> er et brobygningsprojektet </a:t>
            </a:r>
          </a:p>
        </p:txBody>
      </p:sp>
      <p:pic>
        <p:nvPicPr>
          <p:cNvPr id="3074" name="Picture 2" descr="Tourist's guide to Oresund Tunnel Bridge – the most unusual in Europe –  Joys of Traveling">
            <a:extLst>
              <a:ext uri="{FF2B5EF4-FFF2-40B4-BE49-F238E27FC236}">
                <a16:creationId xmlns:a16="http://schemas.microsoft.com/office/drawing/2014/main" id="{D4D4D3C3-3D3B-4EEC-9596-64147B8D1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" r="40587" b="1"/>
          <a:stretch/>
        </p:blipFill>
        <p:spPr bwMode="auto">
          <a:xfrm>
            <a:off x="1311569" y="1635125"/>
            <a:ext cx="3629892" cy="46751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D2FFCB2A-4174-4566-B1C4-EF8B3264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5724" y="1635125"/>
            <a:ext cx="6164240" cy="496367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INDHOLD</a:t>
            </a:r>
          </a:p>
          <a:p>
            <a:r>
              <a:rPr lang="da-DK" dirty="0"/>
              <a:t>Baggrund</a:t>
            </a:r>
          </a:p>
          <a:p>
            <a:r>
              <a:rPr lang="da-DK" dirty="0" err="1"/>
              <a:t>NordicTrip</a:t>
            </a:r>
            <a:r>
              <a:rPr lang="da-DK" dirty="0"/>
              <a:t> oversigt</a:t>
            </a:r>
          </a:p>
          <a:p>
            <a:r>
              <a:rPr lang="da-DK" dirty="0"/>
              <a:t>Inklusion og </a:t>
            </a:r>
            <a:r>
              <a:rPr lang="da-DK" dirty="0" err="1"/>
              <a:t>randomisering</a:t>
            </a:r>
            <a:endParaRPr lang="da-DK" dirty="0"/>
          </a:p>
          <a:p>
            <a:r>
              <a:rPr lang="da-DK" dirty="0" err="1"/>
              <a:t>NordicTrip</a:t>
            </a:r>
            <a:r>
              <a:rPr lang="da-DK" dirty="0"/>
              <a:t> resume inkl. regimer</a:t>
            </a:r>
          </a:p>
          <a:p>
            <a:r>
              <a:rPr lang="da-DK" dirty="0"/>
              <a:t>Studiespecifikke undersøgelser</a:t>
            </a:r>
          </a:p>
          <a:p>
            <a:r>
              <a:rPr lang="da-DK" dirty="0" err="1"/>
              <a:t>eCRF</a:t>
            </a:r>
            <a:r>
              <a:rPr lang="da-DK" dirty="0"/>
              <a:t> via www.DBCG.dk</a:t>
            </a:r>
          </a:p>
          <a:p>
            <a:r>
              <a:rPr lang="da-DK" dirty="0"/>
              <a:t>Anmeldelse af SUSAR og SAE</a:t>
            </a:r>
          </a:p>
          <a:p>
            <a:r>
              <a:rPr lang="da-DK" dirty="0"/>
              <a:t>Monitorering</a:t>
            </a:r>
          </a:p>
          <a:p>
            <a:r>
              <a:rPr lang="da-DK" dirty="0"/>
              <a:t>Økonomi</a:t>
            </a:r>
          </a:p>
          <a:p>
            <a:r>
              <a:rPr lang="da-DK" dirty="0"/>
              <a:t>Jura og kontrakter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F0DE2E1-16B1-488C-A918-5D86B273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703" y="85745"/>
            <a:ext cx="381759" cy="1767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91A926C-488A-4E3E-9C21-57CAA120E114}" type="slidenum">
              <a:rPr lang="en-GB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GB" sz="1200"/>
          </a:p>
        </p:txBody>
      </p:sp>
      <p:pic>
        <p:nvPicPr>
          <p:cNvPr id="6" name="Picture 2" descr="Billedforhåndsvisning">
            <a:extLst>
              <a:ext uri="{FF2B5EF4-FFF2-40B4-BE49-F238E27FC236}">
                <a16:creationId xmlns:a16="http://schemas.microsoft.com/office/drawing/2014/main" id="{53DE8AC1-2D7B-442B-9AD7-A35BBB88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06" y="879332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0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F112F01-1940-495D-8A30-28DBA5B5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620714"/>
            <a:ext cx="11001086" cy="865186"/>
          </a:xfrm>
        </p:spPr>
        <p:txBody>
          <a:bodyPr anchor="ctr"/>
          <a:lstStyle/>
          <a:p>
            <a:r>
              <a:rPr lang="da-DK" dirty="0" err="1"/>
              <a:t>NordicTrip</a:t>
            </a:r>
            <a:r>
              <a:rPr lang="da-DK" dirty="0"/>
              <a:t> er et brobygningsprojektet </a:t>
            </a:r>
          </a:p>
        </p:txBody>
      </p:sp>
      <p:pic>
        <p:nvPicPr>
          <p:cNvPr id="3074" name="Picture 2" descr="Tourist's guide to Oresund Tunnel Bridge – the most unusual in Europe –  Joys of Traveling">
            <a:extLst>
              <a:ext uri="{FF2B5EF4-FFF2-40B4-BE49-F238E27FC236}">
                <a16:creationId xmlns:a16="http://schemas.microsoft.com/office/drawing/2014/main" id="{D4D4D3C3-3D3B-4EEC-9596-64147B8D1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" r="40587" b="1"/>
          <a:stretch/>
        </p:blipFill>
        <p:spPr bwMode="auto">
          <a:xfrm>
            <a:off x="1311569" y="1635125"/>
            <a:ext cx="3629892" cy="46751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F0DE2E1-16B1-488C-A918-5D86B273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703" y="85745"/>
            <a:ext cx="381759" cy="1767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91A926C-488A-4E3E-9C21-57CAA120E114}" type="slidenum">
              <a:rPr lang="en-GB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GB" sz="1200"/>
          </a:p>
        </p:txBody>
      </p:sp>
      <p:pic>
        <p:nvPicPr>
          <p:cNvPr id="6" name="Picture 2" descr="Billedforhåndsvisning">
            <a:extLst>
              <a:ext uri="{FF2B5EF4-FFF2-40B4-BE49-F238E27FC236}">
                <a16:creationId xmlns:a16="http://schemas.microsoft.com/office/drawing/2014/main" id="{53DE8AC1-2D7B-442B-9AD7-A35BBB88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61" y="499630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679B70-22F7-466F-AA8B-56FA0B58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1235" y="1635125"/>
            <a:ext cx="4849092" cy="4822030"/>
          </a:xfrm>
        </p:spPr>
        <p:txBody>
          <a:bodyPr/>
          <a:lstStyle/>
          <a:p>
            <a:r>
              <a:rPr lang="da-DK" sz="2000" dirty="0"/>
              <a:t>Niklas Loman er PI og</a:t>
            </a:r>
          </a:p>
          <a:p>
            <a:r>
              <a:rPr lang="da-DK" sz="2000" dirty="0"/>
              <a:t>Lunds Universitet er sponsor</a:t>
            </a:r>
          </a:p>
          <a:p>
            <a:endParaRPr lang="da-DK" sz="2000" dirty="0"/>
          </a:p>
          <a:p>
            <a:r>
              <a:rPr lang="da-DK" sz="2000" dirty="0"/>
              <a:t>Barbro </a:t>
            </a:r>
            <a:r>
              <a:rPr lang="da-DK" sz="2000" dirty="0" err="1"/>
              <a:t>Linderholm</a:t>
            </a:r>
            <a:r>
              <a:rPr lang="da-DK" sz="2000" dirty="0"/>
              <a:t> er ansvarlig for</a:t>
            </a:r>
          </a:p>
          <a:p>
            <a:r>
              <a:rPr lang="da-DK" sz="2000" dirty="0" err="1"/>
              <a:t>ctDNA</a:t>
            </a:r>
            <a:r>
              <a:rPr lang="da-DK" sz="2000" dirty="0"/>
              <a:t> lab. i Göteborg</a:t>
            </a:r>
          </a:p>
          <a:p>
            <a:endParaRPr lang="da-DK" sz="2000" dirty="0"/>
          </a:p>
          <a:p>
            <a:r>
              <a:rPr lang="da-DK" sz="2000" dirty="0"/>
              <a:t>Anne-Vibeke Lænkholm er ansvarlig for</a:t>
            </a:r>
          </a:p>
          <a:p>
            <a:r>
              <a:rPr lang="da-DK" sz="2000" dirty="0"/>
              <a:t>vævsbanken der er placeret i Roskilde </a:t>
            </a:r>
          </a:p>
          <a:p>
            <a:endParaRPr lang="da-DK" sz="2000" dirty="0"/>
          </a:p>
          <a:p>
            <a:r>
              <a:rPr lang="da-DK" sz="2000" dirty="0"/>
              <a:t>DBCG er datacenter for </a:t>
            </a:r>
            <a:r>
              <a:rPr lang="da-DK" sz="2000" dirty="0" err="1"/>
              <a:t>NordicTrip</a:t>
            </a:r>
            <a:r>
              <a:rPr lang="da-DK" sz="2000" dirty="0"/>
              <a:t> og</a:t>
            </a:r>
          </a:p>
          <a:p>
            <a:r>
              <a:rPr lang="da-DK" sz="2000" dirty="0"/>
              <a:t>Michael Jespersen er datamanager</a:t>
            </a:r>
          </a:p>
        </p:txBody>
      </p:sp>
      <p:pic>
        <p:nvPicPr>
          <p:cNvPr id="9" name="Picture 6" descr="Associate Senior Lecturer (Assistant Professor), Wallenberg Center for  Molecular Medicine, Lund University, Lund, Sweden | The European  Association for Cancer Research">
            <a:extLst>
              <a:ext uri="{FF2B5EF4-FFF2-40B4-BE49-F238E27FC236}">
                <a16:creationId xmlns:a16="http://schemas.microsoft.com/office/drawing/2014/main" id="{3C4EBA5D-1F6F-4A52-8FFC-3F60B527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58" y="1515342"/>
            <a:ext cx="1457325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gion Sjælland">
            <a:extLst>
              <a:ext uri="{FF2B5EF4-FFF2-40B4-BE49-F238E27FC236}">
                <a16:creationId xmlns:a16="http://schemas.microsoft.com/office/drawing/2014/main" id="{88F8E553-7897-4564-BE48-FA91DF82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58" y="4040037"/>
            <a:ext cx="15525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øbenhavns Universitet, SUND - BioTrans">
            <a:extLst>
              <a:ext uri="{FF2B5EF4-FFF2-40B4-BE49-F238E27FC236}">
                <a16:creationId xmlns:a16="http://schemas.microsoft.com/office/drawing/2014/main" id="{A80EA3C1-83E0-4BA3-A550-87081D5BF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t="8676" r="15908" b="9069"/>
          <a:stretch/>
        </p:blipFill>
        <p:spPr bwMode="auto">
          <a:xfrm>
            <a:off x="5366327" y="5024579"/>
            <a:ext cx="1754909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T University of Goteborg Logo Vector (.EPS) Free Download">
            <a:extLst>
              <a:ext uri="{FF2B5EF4-FFF2-40B4-BE49-F238E27FC236}">
                <a16:creationId xmlns:a16="http://schemas.microsoft.com/office/drawing/2014/main" id="{017ACD78-FFEF-49E5-B256-DF1FFCAD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73177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D3E1EAB-0141-4C0C-880B-BD74CC1483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6908" b="16908"/>
          <a:stretch/>
        </p:blipFill>
        <p:spPr>
          <a:xfrm>
            <a:off x="6243675" y="1635125"/>
            <a:ext cx="5357740" cy="4675187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1B661574-82B4-495D-BFA0-7F6AD86E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r>
              <a:rPr lang="en-US" dirty="0" err="1"/>
              <a:t>Patienter</a:t>
            </a:r>
            <a:r>
              <a:rPr lang="en-US" dirty="0"/>
              <a:t> </a:t>
            </a:r>
            <a:r>
              <a:rPr lang="en-US" dirty="0" err="1"/>
              <a:t>inkluderet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Sverige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01FD3FC-314E-4F91-A3AB-CE5046617F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8963" y="1635125"/>
            <a:ext cx="5359400" cy="4675187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D52E97-0D67-40DC-AFC7-C4AD14AD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5749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CF02B11-2B0E-4D9D-A291-694643DD21BC}"/>
              </a:ext>
            </a:extLst>
          </p:cNvPr>
          <p:cNvSpPr txBox="1"/>
          <p:nvPr/>
        </p:nvSpPr>
        <p:spPr>
          <a:xfrm>
            <a:off x="6339979" y="1773043"/>
            <a:ext cx="516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Niklas Loman, Siker Kimbung, Heidi Grill Magnusson, </a:t>
            </a:r>
          </a:p>
          <a:p>
            <a:r>
              <a:rPr lang="da-DK" dirty="0"/>
              <a:t>and Lina Zander </a:t>
            </a:r>
          </a:p>
        </p:txBody>
      </p:sp>
      <p:pic>
        <p:nvPicPr>
          <p:cNvPr id="14" name="Picture 4" descr="Lund University | CO2 Human Emissions">
            <a:extLst>
              <a:ext uri="{FF2B5EF4-FFF2-40B4-BE49-F238E27FC236}">
                <a16:creationId xmlns:a16="http://schemas.microsoft.com/office/drawing/2014/main" id="{6C718356-4F67-4802-B6A3-94CB1723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40" y="620712"/>
            <a:ext cx="15144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C749856-F203-4286-9DFA-B3AE973D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0EA3390E-645D-48D1-9871-336F843A8CC7}"/>
              </a:ext>
            </a:extLst>
          </p:cNvPr>
          <p:cNvGrpSpPr/>
          <p:nvPr/>
        </p:nvGrpSpPr>
        <p:grpSpPr>
          <a:xfrm>
            <a:off x="2892368" y="5176274"/>
            <a:ext cx="5946833" cy="720001"/>
            <a:chOff x="2892368" y="5738983"/>
            <a:chExt cx="5946833" cy="720001"/>
          </a:xfrm>
        </p:grpSpPr>
        <p:pic>
          <p:nvPicPr>
            <p:cNvPr id="4" name="Picture 10" descr="De nordiske flag | Nordisk Samarbejde">
              <a:extLst>
                <a:ext uri="{FF2B5EF4-FFF2-40B4-BE49-F238E27FC236}">
                  <a16:creationId xmlns:a16="http://schemas.microsoft.com/office/drawing/2014/main" id="{9536B180-2F4A-4236-9BF8-98BDB57ED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780" y="5738983"/>
              <a:ext cx="102342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Svensk flag | Nordisk Samarbejde">
              <a:extLst>
                <a:ext uri="{FF2B5EF4-FFF2-40B4-BE49-F238E27FC236}">
                  <a16:creationId xmlns:a16="http://schemas.microsoft.com/office/drawing/2014/main" id="{48A192D5-FB9E-45C4-9520-106F759BD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368" y="5738983"/>
              <a:ext cx="114471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De nordiske flag | Nordisk Samarbejde">
              <a:extLst>
                <a:ext uri="{FF2B5EF4-FFF2-40B4-BE49-F238E27FC236}">
                  <a16:creationId xmlns:a16="http://schemas.microsoft.com/office/drawing/2014/main" id="{462E9FDB-8062-47C2-AEFD-0DBA60C59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725" y="5738984"/>
              <a:ext cx="1067865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De nordiske flag | Nordisk Samarbejde">
              <a:extLst>
                <a:ext uri="{FF2B5EF4-FFF2-40B4-BE49-F238E27FC236}">
                  <a16:creationId xmlns:a16="http://schemas.microsoft.com/office/drawing/2014/main" id="{28CAB88E-230A-47ED-9EF0-D6F1EA0FA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228" y="5738983"/>
              <a:ext cx="118491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Billedforhåndsvisning">
            <a:extLst>
              <a:ext uri="{FF2B5EF4-FFF2-40B4-BE49-F238E27FC236}">
                <a16:creationId xmlns:a16="http://schemas.microsoft.com/office/drawing/2014/main" id="{66629A28-15F0-4504-AD90-C30415BE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8" y="4525317"/>
            <a:ext cx="229935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1D32DCD-65CA-4979-B020-A857DD3D0953}"/>
              </a:ext>
            </a:extLst>
          </p:cNvPr>
          <p:cNvSpPr txBox="1"/>
          <p:nvPr/>
        </p:nvSpPr>
        <p:spPr>
          <a:xfrm>
            <a:off x="4800600" y="2228671"/>
            <a:ext cx="178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200" dirty="0">
                <a:solidFill>
                  <a:srgbClr val="002060"/>
                </a:solidFill>
                <a:latin typeface="Comic Sans MS" panose="030F0702030302020204" pitchFamily="66" charset="0"/>
              </a:rPr>
              <a:t>Tak</a:t>
            </a:r>
          </a:p>
        </p:txBody>
      </p:sp>
    </p:spTree>
    <p:extLst>
      <p:ext uri="{BB962C8B-B14F-4D97-AF65-F5344CB8AC3E}">
        <p14:creationId xmlns:p14="http://schemas.microsoft.com/office/powerpoint/2010/main" val="17828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432C3-A214-405A-8246-E9AD7F88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4" y="620714"/>
            <a:ext cx="5160949" cy="865186"/>
          </a:xfrm>
        </p:spPr>
        <p:txBody>
          <a:bodyPr/>
          <a:lstStyle/>
          <a:p>
            <a:r>
              <a:rPr lang="da-DK" dirty="0" err="1"/>
              <a:t>NordicTrip</a:t>
            </a:r>
            <a:br>
              <a:rPr lang="da-DK" dirty="0"/>
            </a:br>
            <a:r>
              <a:rPr lang="da-DK" sz="2000" dirty="0"/>
              <a:t>A Nordic Collaboration</a:t>
            </a:r>
            <a:endParaRPr lang="da-DK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E72AE84D-BAC6-4875-8CA3-E15D51FF47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0238770"/>
              </p:ext>
            </p:extLst>
          </p:nvPr>
        </p:nvGraphicFramePr>
        <p:xfrm>
          <a:off x="5689469" y="1695792"/>
          <a:ext cx="6059043" cy="3044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906">
                  <a:extLst>
                    <a:ext uri="{9D8B030D-6E8A-4147-A177-3AD203B41FA5}">
                      <a16:colId xmlns:a16="http://schemas.microsoft.com/office/drawing/2014/main" val="504402895"/>
                    </a:ext>
                  </a:extLst>
                </a:gridCol>
                <a:gridCol w="186610">
                  <a:extLst>
                    <a:ext uri="{9D8B030D-6E8A-4147-A177-3AD203B41FA5}">
                      <a16:colId xmlns:a16="http://schemas.microsoft.com/office/drawing/2014/main" val="51265743"/>
                    </a:ext>
                  </a:extLst>
                </a:gridCol>
                <a:gridCol w="204296">
                  <a:extLst>
                    <a:ext uri="{9D8B030D-6E8A-4147-A177-3AD203B41FA5}">
                      <a16:colId xmlns:a16="http://schemas.microsoft.com/office/drawing/2014/main" val="3124094704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4267870370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413989807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380044581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958347188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506410947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27869126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4256311034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997740021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70229222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69863210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64105920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012814830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18364378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25891042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125529946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90962471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4237025463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645831641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424893529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819409252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4283108537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14364833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3700835664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079207212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062012285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1991791048"/>
                    </a:ext>
                  </a:extLst>
                </a:gridCol>
                <a:gridCol w="195453">
                  <a:extLst>
                    <a:ext uri="{9D8B030D-6E8A-4147-A177-3AD203B41FA5}">
                      <a16:colId xmlns:a16="http://schemas.microsoft.com/office/drawing/2014/main" val="2169593307"/>
                    </a:ext>
                  </a:extLst>
                </a:gridCol>
              </a:tblGrid>
              <a:tr h="317323">
                <a:tc rowSpan="7">
                  <a:txBody>
                    <a:bodyPr/>
                    <a:lstStyle/>
                    <a:p>
                      <a:r>
                        <a:rPr lang="da-DK" b="1" dirty="0" err="1"/>
                        <a:t>Randomisere</a:t>
                      </a:r>
                      <a:endParaRPr lang="da-DK" b="1" dirty="0"/>
                    </a:p>
                  </a:txBody>
                  <a:tcPr marL="0" marR="0" marT="36000" marB="36000" vert="vert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r>
                        <a:rPr lang="da-DK" b="1" dirty="0">
                          <a:latin typeface="Arial Narrow" panose="020B0506020202030204" pitchFamily="34" charset="0"/>
                        </a:rPr>
                        <a:t>Operation</a:t>
                      </a:r>
                    </a:p>
                  </a:txBody>
                  <a:tcPr marL="0" marR="0" marT="0" marB="0" vert="vert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59167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46858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40089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76765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r>
                        <a:rPr lang="da-DK" b="1" dirty="0">
                          <a:latin typeface="Arial Narrow" panose="020B0506020202030204" pitchFamily="34" charset="0"/>
                        </a:rPr>
                        <a:t>Operation</a:t>
                      </a:r>
                    </a:p>
                  </a:txBody>
                  <a:tcPr marL="0" marR="0" marT="0" marB="0" vert="vert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da-DK" b="1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60568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68556"/>
                  </a:ext>
                </a:extLst>
              </a:tr>
              <a:tr h="31732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579"/>
                  </a:ext>
                </a:extLst>
              </a:tr>
              <a:tr h="152196">
                <a:tc rowSpan="3">
                  <a:txBody>
                    <a:bodyPr/>
                    <a:lstStyle/>
                    <a:p>
                      <a:r>
                        <a:rPr lang="da-DK" dirty="0"/>
                        <a:t>prøver</a:t>
                      </a:r>
                    </a:p>
                  </a:txBody>
                  <a:tcPr marL="0" marR="0" marT="0" marB="0" vert="vert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C00000"/>
                          </a:solidFill>
                        </a:rPr>
                        <a:t>Helblod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55332"/>
                  </a:ext>
                </a:extLst>
              </a:tr>
              <a:tr h="15219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vert="vert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↓</a:t>
                      </a: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ctDNA</a:t>
                      </a:r>
                      <a:endParaRPr lang="da-DK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6373"/>
                  </a:ext>
                </a:extLst>
              </a:tr>
              <a:tr h="15219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↓</a:t>
                      </a: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noProof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Væv</a:t>
                      </a:r>
                      <a:endParaRPr lang="en-US" noProof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56525"/>
                  </a:ext>
                </a:extLst>
              </a:tr>
            </a:tbl>
          </a:graphicData>
        </a:graphic>
      </p:graphicFrame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75EEAC-829F-49A1-BF17-F39E565D8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43" y="1800164"/>
            <a:ext cx="4719443" cy="4675187"/>
          </a:xfrm>
        </p:spPr>
        <p:txBody>
          <a:bodyPr/>
          <a:lstStyle/>
          <a:p>
            <a:r>
              <a:rPr lang="en-US" sz="2000" dirty="0" err="1"/>
              <a:t>Formål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At </a:t>
            </a:r>
            <a:r>
              <a:rPr lang="en-US" sz="1800" dirty="0" err="1"/>
              <a:t>sammenligne</a:t>
            </a:r>
            <a:r>
              <a:rPr lang="en-US" sz="1800" dirty="0"/>
              <a:t> </a:t>
            </a:r>
            <a:r>
              <a:rPr lang="en-US" sz="1800" dirty="0" err="1"/>
              <a:t>effekt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toksicitet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ddEC</a:t>
            </a:r>
            <a:r>
              <a:rPr lang="en-US" sz="1800" dirty="0"/>
              <a:t> </a:t>
            </a:r>
            <a:r>
              <a:rPr lang="en-US" sz="1800" dirty="0" err="1"/>
              <a:t>overfor</a:t>
            </a:r>
            <a:r>
              <a:rPr lang="en-US" sz="1800" dirty="0"/>
              <a:t> CEX.</a:t>
            </a:r>
          </a:p>
          <a:p>
            <a:pPr lvl="1">
              <a:spcBef>
                <a:spcPts val="0"/>
              </a:spcBef>
            </a:pPr>
            <a:r>
              <a:rPr lang="en-GB" sz="1800" dirty="0" err="1"/>
              <a:t>Evaluere</a:t>
            </a:r>
            <a:r>
              <a:rPr lang="en-GB" sz="1800" dirty="0"/>
              <a:t> </a:t>
            </a:r>
            <a:r>
              <a:rPr lang="en-GB" sz="1800" dirty="0" err="1"/>
              <a:t>pCR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henhold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HDR</a:t>
            </a:r>
          </a:p>
          <a:p>
            <a:r>
              <a:rPr lang="en-US" sz="2000" dirty="0"/>
              <a:t>Endpoints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Primær</a:t>
            </a:r>
            <a:r>
              <a:rPr lang="en-US" sz="1800" dirty="0"/>
              <a:t>: </a:t>
            </a:r>
            <a:r>
              <a:rPr lang="en-US" sz="1800" dirty="0" err="1"/>
              <a:t>pCR</a:t>
            </a:r>
            <a:r>
              <a:rPr lang="en-US" sz="1800" dirty="0"/>
              <a:t> (</a:t>
            </a:r>
            <a:r>
              <a:rPr lang="en-US" sz="1800" dirty="0" err="1"/>
              <a:t>ypTis</a:t>
            </a:r>
            <a:r>
              <a:rPr lang="en-US" sz="1800" dirty="0"/>
              <a:t>, ypN0)</a:t>
            </a:r>
            <a:endParaRPr lang="en-GB" sz="1800" dirty="0"/>
          </a:p>
          <a:p>
            <a:pPr lvl="1">
              <a:spcBef>
                <a:spcPts val="0"/>
              </a:spcBef>
            </a:pPr>
            <a:r>
              <a:rPr lang="en-GB" sz="1800" dirty="0" err="1"/>
              <a:t>Translationel</a:t>
            </a:r>
            <a:r>
              <a:rPr lang="en-GB" sz="1800" dirty="0"/>
              <a:t>: </a:t>
            </a:r>
            <a:r>
              <a:rPr lang="en-GB" sz="1800" dirty="0" err="1"/>
              <a:t>interaktion</a:t>
            </a:r>
            <a:r>
              <a:rPr lang="en-GB" sz="1800" dirty="0"/>
              <a:t> </a:t>
            </a:r>
            <a:r>
              <a:rPr lang="en-GB" sz="1800" dirty="0" err="1"/>
              <a:t>mellem</a:t>
            </a:r>
            <a:r>
              <a:rPr lang="en-GB" sz="1800" dirty="0"/>
              <a:t> HDR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pCR</a:t>
            </a:r>
            <a:endParaRPr lang="en-GB" sz="1800" dirty="0"/>
          </a:p>
          <a:p>
            <a:pPr lvl="1">
              <a:spcBef>
                <a:spcPts val="0"/>
              </a:spcBef>
            </a:pPr>
            <a:r>
              <a:rPr lang="en-GB" sz="1800" dirty="0" err="1"/>
              <a:t>Sekundær</a:t>
            </a:r>
            <a:r>
              <a:rPr lang="en-GB" sz="1800" dirty="0"/>
              <a:t>: IDFS,BCSS, DRFS </a:t>
            </a:r>
            <a:r>
              <a:rPr lang="en-GB" sz="1800" dirty="0" err="1"/>
              <a:t>og</a:t>
            </a:r>
            <a:r>
              <a:rPr lang="en-GB" sz="1800" dirty="0"/>
              <a:t> OS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E6EA27-3B7A-492E-ACA8-3F571F74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2" descr="Billedforhåndsvisning">
            <a:extLst>
              <a:ext uri="{FF2B5EF4-FFF2-40B4-BE49-F238E27FC236}">
                <a16:creationId xmlns:a16="http://schemas.microsoft.com/office/drawing/2014/main" id="{F565C0C1-6C5C-4B17-9923-65D7C792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5" y="620714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5C001F5-BB2B-45C8-89FD-6E37C81261E9}"/>
              </a:ext>
            </a:extLst>
          </p:cNvPr>
          <p:cNvSpPr txBox="1"/>
          <p:nvPr/>
        </p:nvSpPr>
        <p:spPr>
          <a:xfrm>
            <a:off x="5689469" y="1149291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Design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32133F-D92D-4B2A-944D-2AAFE9C205E4}"/>
              </a:ext>
            </a:extLst>
          </p:cNvPr>
          <p:cNvSpPr txBox="1">
            <a:spLocks/>
          </p:cNvSpPr>
          <p:nvPr/>
        </p:nvSpPr>
        <p:spPr>
          <a:xfrm>
            <a:off x="5618450" y="5042788"/>
            <a:ext cx="5949968" cy="993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A: </a:t>
            </a:r>
            <a:r>
              <a:rPr lang="en-GB" sz="1200" b="1" dirty="0" err="1"/>
              <a:t>ddEC</a:t>
            </a:r>
            <a:r>
              <a:rPr lang="en-GB" sz="1200" b="1" dirty="0"/>
              <a:t> x 4</a:t>
            </a:r>
            <a:r>
              <a:rPr lang="en-GB" sz="1200" b="1" dirty="0">
                <a:sym typeface="Wingdings" panose="05000000000000000000" pitchFamily="2" charset="2"/>
              </a:rPr>
              <a:t></a:t>
            </a:r>
            <a:r>
              <a:rPr lang="en-GB" sz="1200" b="1" dirty="0"/>
              <a:t> PK x 4,</a:t>
            </a:r>
            <a:r>
              <a:rPr lang="en-GB" sz="1200" dirty="0"/>
              <a:t> </a:t>
            </a:r>
            <a:r>
              <a:rPr lang="en-GB" sz="1200" dirty="0" err="1"/>
              <a:t>ie</a:t>
            </a:r>
            <a:r>
              <a:rPr lang="en-GB" sz="1200" dirty="0"/>
              <a:t>: (</a:t>
            </a:r>
            <a:r>
              <a:rPr lang="en-GB" sz="1200" dirty="0" err="1"/>
              <a:t>epirubicin</a:t>
            </a:r>
            <a:r>
              <a:rPr lang="en-GB" sz="1200" dirty="0"/>
              <a:t> 90 mg/m</a:t>
            </a:r>
            <a:r>
              <a:rPr lang="en-GB" sz="1200" baseline="30000" dirty="0"/>
              <a:t>2 </a:t>
            </a:r>
            <a:r>
              <a:rPr lang="en-GB" sz="1200" dirty="0"/>
              <a:t>+ cyclophosphamide 600 mg/m</a:t>
            </a:r>
            <a:r>
              <a:rPr lang="en-GB" sz="1200" baseline="30000" dirty="0"/>
              <a:t>2</a:t>
            </a:r>
            <a:r>
              <a:rPr lang="en-GB" sz="1200" dirty="0"/>
              <a:t>) q2w x 4 </a:t>
            </a:r>
            <a:r>
              <a:rPr lang="en-GB" sz="1200" dirty="0" err="1"/>
              <a:t>fulgt</a:t>
            </a:r>
            <a:r>
              <a:rPr lang="en-GB" sz="1200" dirty="0"/>
              <a:t> </a:t>
            </a:r>
            <a:r>
              <a:rPr lang="en-GB" sz="1200" dirty="0" err="1"/>
              <a:t>af</a:t>
            </a:r>
            <a:r>
              <a:rPr lang="en-GB" sz="1200" dirty="0"/>
              <a:t> (paclitaxel 80 mg/m</a:t>
            </a:r>
            <a:r>
              <a:rPr lang="en-GB" sz="1200" baseline="30000" dirty="0"/>
              <a:t>2 </a:t>
            </a:r>
            <a:r>
              <a:rPr lang="en-GB" sz="1200" dirty="0"/>
              <a:t>dad 1, 8, 15 + carboplatin AUC 5 dad 1) q3w x 4.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B: </a:t>
            </a:r>
            <a:r>
              <a:rPr lang="en-GB" sz="1200" b="1" dirty="0"/>
              <a:t>CEX x 4</a:t>
            </a:r>
            <a:r>
              <a:rPr lang="en-GB" sz="1200" b="1" dirty="0">
                <a:sym typeface="Wingdings" panose="05000000000000000000" pitchFamily="2" charset="2"/>
              </a:rPr>
              <a:t></a:t>
            </a:r>
            <a:r>
              <a:rPr lang="en-GB" sz="1200" b="1" dirty="0"/>
              <a:t> PK x 4</a:t>
            </a:r>
            <a:r>
              <a:rPr lang="en-GB" sz="1200" dirty="0"/>
              <a:t>, </a:t>
            </a:r>
            <a:r>
              <a:rPr lang="en-GB" sz="1200" dirty="0" err="1"/>
              <a:t>ie</a:t>
            </a:r>
            <a:r>
              <a:rPr lang="en-GB" sz="1200" dirty="0"/>
              <a:t> (</a:t>
            </a:r>
            <a:r>
              <a:rPr lang="en-GB" sz="1200" dirty="0" err="1"/>
              <a:t>epirubicin</a:t>
            </a:r>
            <a:r>
              <a:rPr lang="en-GB" sz="1200" dirty="0"/>
              <a:t> 75 mg/m</a:t>
            </a:r>
            <a:r>
              <a:rPr lang="en-GB" sz="1200" baseline="30000" dirty="0"/>
              <a:t>2</a:t>
            </a:r>
            <a:r>
              <a:rPr lang="en-GB" sz="1200" dirty="0"/>
              <a:t> + cyclophosphamide 600 mg/m</a:t>
            </a:r>
            <a:r>
              <a:rPr lang="en-GB" sz="1200" baseline="30000" dirty="0"/>
              <a:t>2 </a:t>
            </a:r>
            <a:r>
              <a:rPr lang="en-GB" sz="1200" dirty="0"/>
              <a:t>+ capecitabine 1800 mg/m</a:t>
            </a:r>
            <a:r>
              <a:rPr lang="en-GB" sz="1200" baseline="30000" dirty="0"/>
              <a:t>2 </a:t>
            </a:r>
            <a:r>
              <a:rPr lang="en-GB" sz="1200" dirty="0" err="1"/>
              <a:t>dag</a:t>
            </a:r>
            <a:r>
              <a:rPr lang="en-GB" sz="1200" dirty="0"/>
              <a:t> 1-14) q3w x 4 </a:t>
            </a:r>
            <a:r>
              <a:rPr lang="en-GB" sz="1200" dirty="0" err="1"/>
              <a:t>fulgt</a:t>
            </a:r>
            <a:r>
              <a:rPr lang="en-GB" sz="1200" dirty="0"/>
              <a:t> </a:t>
            </a:r>
            <a:r>
              <a:rPr lang="en-GB" sz="1200" dirty="0" err="1"/>
              <a:t>af</a:t>
            </a:r>
            <a:r>
              <a:rPr lang="en-GB" sz="1200" dirty="0"/>
              <a:t> (paclitaxel 80 mg/m</a:t>
            </a:r>
            <a:r>
              <a:rPr lang="en-GB" sz="1200" baseline="30000" dirty="0"/>
              <a:t>2 </a:t>
            </a:r>
            <a:r>
              <a:rPr lang="en-GB" sz="1200" dirty="0" err="1"/>
              <a:t>dag</a:t>
            </a:r>
            <a:r>
              <a:rPr lang="en-GB" sz="1200" dirty="0"/>
              <a:t> 1, 8, 15 + carboplatin AUC 5 </a:t>
            </a:r>
            <a:r>
              <a:rPr lang="en-GB" sz="1200" dirty="0" err="1"/>
              <a:t>dag</a:t>
            </a:r>
            <a:r>
              <a:rPr lang="en-GB" sz="1200" dirty="0"/>
              <a:t> 1) q3w x 4.</a:t>
            </a:r>
            <a:endParaRPr lang="sv-SE" sz="1200" dirty="0"/>
          </a:p>
        </p:txBody>
      </p:sp>
      <p:pic>
        <p:nvPicPr>
          <p:cNvPr id="7172" name="Picture 4" descr="Az Øresund egy modern csoda, amely a Svédországban található Malmö-t köti  össze Dánia fővárosával, Koppenhágával. | Øresund bridge, Malmo, Denmark">
            <a:extLst>
              <a:ext uri="{FF2B5EF4-FFF2-40B4-BE49-F238E27FC236}">
                <a16:creationId xmlns:a16="http://schemas.microsoft.com/office/drawing/2014/main" id="{2FE4FF97-6516-45DA-8B1E-98AA0D78A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27188"/>
          <a:stretch/>
        </p:blipFill>
        <p:spPr bwMode="auto">
          <a:xfrm>
            <a:off x="696286" y="4570441"/>
            <a:ext cx="4572000" cy="19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veriges flag - Wikipedia, den frie encyklopædi">
            <a:extLst>
              <a:ext uri="{FF2B5EF4-FFF2-40B4-BE49-F238E27FC236}">
                <a16:creationId xmlns:a16="http://schemas.microsoft.com/office/drawing/2014/main" id="{622D34D5-CBB3-4E78-BEEC-3B1DF4BF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6" y="6086816"/>
            <a:ext cx="676275" cy="4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lag of Denmark - Wikipedia">
            <a:extLst>
              <a:ext uri="{FF2B5EF4-FFF2-40B4-BE49-F238E27FC236}">
                <a16:creationId xmlns:a16="http://schemas.microsoft.com/office/drawing/2014/main" id="{9741C96A-A410-42B9-948D-1AADA94B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41" y="6059257"/>
            <a:ext cx="593445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8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D375F-9FD5-4A07-A7D3-50F45E14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Dosisreduktion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9B0301D-2551-4A06-B9CA-7FB0B520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C0CAC15-0BEA-48F9-B84C-7E7008845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36774"/>
              </p:ext>
            </p:extLst>
          </p:nvPr>
        </p:nvGraphicFramePr>
        <p:xfrm>
          <a:off x="444953" y="1544822"/>
          <a:ext cx="8640662" cy="3922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8978">
                  <a:extLst>
                    <a:ext uri="{9D8B030D-6E8A-4147-A177-3AD203B41FA5}">
                      <a16:colId xmlns:a16="http://schemas.microsoft.com/office/drawing/2014/main" val="3033880649"/>
                    </a:ext>
                  </a:extLst>
                </a:gridCol>
                <a:gridCol w="1507921">
                  <a:extLst>
                    <a:ext uri="{9D8B030D-6E8A-4147-A177-3AD203B41FA5}">
                      <a16:colId xmlns:a16="http://schemas.microsoft.com/office/drawing/2014/main" val="4206176163"/>
                    </a:ext>
                  </a:extLst>
                </a:gridCol>
                <a:gridCol w="1507921">
                  <a:extLst>
                    <a:ext uri="{9D8B030D-6E8A-4147-A177-3AD203B41FA5}">
                      <a16:colId xmlns:a16="http://schemas.microsoft.com/office/drawing/2014/main" val="549517922"/>
                    </a:ext>
                  </a:extLst>
                </a:gridCol>
                <a:gridCol w="1507921">
                  <a:extLst>
                    <a:ext uri="{9D8B030D-6E8A-4147-A177-3AD203B41FA5}">
                      <a16:colId xmlns:a16="http://schemas.microsoft.com/office/drawing/2014/main" val="2357142842"/>
                    </a:ext>
                  </a:extLst>
                </a:gridCol>
                <a:gridCol w="1507921">
                  <a:extLst>
                    <a:ext uri="{9D8B030D-6E8A-4147-A177-3AD203B41FA5}">
                      <a16:colId xmlns:a16="http://schemas.microsoft.com/office/drawing/2014/main" val="12777252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Dose reduction levels 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95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 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Level 0 (start)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Level -1 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Level -2 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Level -3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4171427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 err="1">
                          <a:effectLst/>
                        </a:rPr>
                        <a:t>Epirubicin</a:t>
                      </a:r>
                      <a:r>
                        <a:rPr lang="en-US" sz="1800" noProof="0" dirty="0">
                          <a:effectLst/>
                        </a:rPr>
                        <a:t> A/B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90/75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r>
                        <a:rPr lang="en-US" sz="1800" noProof="0">
                          <a:effectLst/>
                        </a:rPr>
                        <a:t>*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75/60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60/50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</a:rPr>
                        <a:t>-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3547944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Cyclophosphamide 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600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500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>
                          <a:effectLst/>
                        </a:rPr>
                        <a:t>400 mg/m</a:t>
                      </a:r>
                      <a:r>
                        <a:rPr lang="en-US" sz="1800" baseline="30000" noProof="0">
                          <a:effectLst/>
                        </a:rPr>
                        <a:t>2</a:t>
                      </a:r>
                      <a:endParaRPr lang="en-US" sz="1800" noProof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</a:rPr>
                        <a:t>-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2669862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Capecitabine (per dose)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900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700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500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300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685244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Carboplatin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AUC 5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AUC 4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AUC </a:t>
                      </a: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949895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Paclitaxel</a:t>
                      </a: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80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65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6695" algn="l"/>
                        </a:tabLst>
                        <a:defRPr/>
                      </a:pPr>
                      <a:r>
                        <a:rPr lang="en-US" sz="1800" noProof="0" dirty="0">
                          <a:effectLst/>
                        </a:rPr>
                        <a:t>50 mg/m</a:t>
                      </a:r>
                      <a:r>
                        <a:rPr lang="en-US" sz="1800" baseline="30000" noProof="0" dirty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37795223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*Patients aged 65-75 or with comorbidity should start treatment on dose level -1</a:t>
                      </a:r>
                    </a:p>
                  </a:txBody>
                  <a:tcPr marL="72000" marR="36000" marT="108000" marB="10800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endParaRPr lang="da-DK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endParaRPr lang="da-DK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endParaRPr lang="da-DK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226695" algn="l"/>
                        </a:tabLst>
                      </a:pPr>
                      <a:endParaRPr lang="da-DK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08000" marB="108000" anchor="ctr"/>
                </a:tc>
                <a:extLst>
                  <a:ext uri="{0D108BD9-81ED-4DB2-BD59-A6C34878D82A}">
                    <a16:rowId xmlns:a16="http://schemas.microsoft.com/office/drawing/2014/main" val="4237384852"/>
                  </a:ext>
                </a:extLst>
              </a:tr>
            </a:tbl>
          </a:graphicData>
        </a:graphic>
      </p:graphicFrame>
      <p:pic>
        <p:nvPicPr>
          <p:cNvPr id="3074" name="Picture 2" descr="Mand dræbt efter fald fra Møns Klint - Avisen.dk">
            <a:extLst>
              <a:ext uri="{FF2B5EF4-FFF2-40B4-BE49-F238E27FC236}">
                <a16:creationId xmlns:a16="http://schemas.microsoft.com/office/drawing/2014/main" id="{C7567F3E-5ED8-4F97-AD48-3515E4D5D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 r="18324"/>
          <a:stretch/>
        </p:blipFill>
        <p:spPr bwMode="auto">
          <a:xfrm>
            <a:off x="9085615" y="1601102"/>
            <a:ext cx="29186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318E6-CA70-494B-8ED2-0DD48B1D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27" y="500642"/>
            <a:ext cx="10705524" cy="865186"/>
          </a:xfrm>
        </p:spPr>
        <p:txBody>
          <a:bodyPr/>
          <a:lstStyle/>
          <a:p>
            <a:r>
              <a:rPr lang="da-DK" dirty="0" err="1"/>
              <a:t>NordicTrip</a:t>
            </a:r>
            <a:r>
              <a:rPr lang="da-DK" dirty="0"/>
              <a:t>, resumé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592E185-5B51-496E-A134-0B5AFF1D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4" name="Group 44">
            <a:extLst>
              <a:ext uri="{FF2B5EF4-FFF2-40B4-BE49-F238E27FC236}">
                <a16:creationId xmlns:a16="http://schemas.microsoft.com/office/drawing/2014/main" id="{8E5B1AF8-96EA-4BC9-BC88-2F62F2648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25499"/>
              </p:ext>
            </p:extLst>
          </p:nvPr>
        </p:nvGraphicFramePr>
        <p:xfrm>
          <a:off x="895927" y="952077"/>
          <a:ext cx="10335491" cy="5535324"/>
        </p:xfrm>
        <a:graphic>
          <a:graphicData uri="http://schemas.openxmlformats.org/drawingml/2006/table">
            <a:tbl>
              <a:tblPr/>
              <a:tblGrid>
                <a:gridCol w="2199611">
                  <a:extLst>
                    <a:ext uri="{9D8B030D-6E8A-4147-A177-3AD203B41FA5}">
                      <a16:colId xmlns:a16="http://schemas.microsoft.com/office/drawing/2014/main" val="1843887205"/>
                    </a:ext>
                  </a:extLst>
                </a:gridCol>
                <a:gridCol w="8135880">
                  <a:extLst>
                    <a:ext uri="{9D8B030D-6E8A-4147-A177-3AD203B41FA5}">
                      <a16:colId xmlns:a16="http://schemas.microsoft.com/office/drawing/2014/main" val="2936508874"/>
                    </a:ext>
                  </a:extLst>
                </a:gridCol>
              </a:tblGrid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Indhold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Kommentar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10747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Åbent nordisk fase III med 1:1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randomisering</a:t>
                      </a:r>
                      <a:endParaRPr kumimoji="0" lang="da-DK" alt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57191"/>
                  </a:ext>
                </a:extLst>
              </a:tr>
              <a:tr h="892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Behandlinger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A. 4ddE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600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q 2w -&gt; 4paclitaxel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80w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carboplatin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AUC5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B. 4C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600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1800 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 3w -&gt; 4paclitaxel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80w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carboplatin</a:t>
                      </a:r>
                      <a:r>
                        <a:rPr kumimoji="0" lang="da-DK" altLang="da-DK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AUC5</a:t>
                      </a:r>
                      <a:endParaRPr kumimoji="0" lang="da-DK" alt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544925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Sponsor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Niklas Loman på vegne af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Lund’s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Universitetshospital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663186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Lægemidler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Epirubicin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cyklofosfamid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capecitabine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paclitaxel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og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carboplatin</a:t>
                      </a:r>
                      <a:endParaRPr kumimoji="0" lang="da-DK" alt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813468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Deltagere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Operabel brystkræft; ER- og HER2-; N1-N3 eller T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20mm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92064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Antal patienter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820 (styrke 80%, for en 30% ændring i 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72173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Aktuel 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Regime A (DBCGs retningslinjer er under revision)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48954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Randomisering</a:t>
                      </a:r>
                      <a:endParaRPr kumimoji="0" lang="da-DK" alt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via www.dbcg.dk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785835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CRF /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DBCG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eCRF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i DK (DBCG International </a:t>
                      </a:r>
                      <a:r>
                        <a:rPr kumimoji="0" lang="da-DK" altLang="da-D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eCRF</a:t>
                      </a: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udenfor DK)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988120"/>
                  </a:ext>
                </a:extLst>
              </a:tr>
              <a:tr h="464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Monitorering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DBCG, registerbaseret med audit på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32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A5113-B8A3-457E-8E0C-F06AC152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Valg af standard kemoterapi til ER og HER2 negative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102F3B49-F6B1-4183-B071-EF8AE64D71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457" y="2375818"/>
            <a:ext cx="4122581" cy="3600000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E9C76AE-8CE4-4D07-A565-A57D0B176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0465"/>
          <a:stretch/>
        </p:blipFill>
        <p:spPr>
          <a:xfrm>
            <a:off x="6493987" y="2124363"/>
            <a:ext cx="4858700" cy="4185949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8148ED-EDFC-43BA-8533-0097855E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B77E041-C5F6-40B5-8047-905004B9BF4B}"/>
              </a:ext>
            </a:extLst>
          </p:cNvPr>
          <p:cNvSpPr txBox="1"/>
          <p:nvPr/>
        </p:nvSpPr>
        <p:spPr>
          <a:xfrm>
            <a:off x="6493987" y="1499209"/>
            <a:ext cx="3978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Platin baseret kemoterapi</a:t>
            </a:r>
          </a:p>
          <a:p>
            <a:r>
              <a:rPr lang="da-DK" dirty="0"/>
              <a:t>Patologisk komplet respons i TNBC (</a:t>
            </a:r>
            <a:r>
              <a:rPr lang="da-DK" dirty="0" err="1"/>
              <a:t>pCR</a:t>
            </a:r>
            <a:r>
              <a:rPr lang="da-DK" dirty="0"/>
              <a:t>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676ADA1-6361-480D-B671-E77111C3FF03}"/>
              </a:ext>
            </a:extLst>
          </p:cNvPr>
          <p:cNvSpPr txBox="1"/>
          <p:nvPr/>
        </p:nvSpPr>
        <p:spPr>
          <a:xfrm>
            <a:off x="7638473" y="6382342"/>
            <a:ext cx="3807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 err="1">
                <a:solidFill>
                  <a:srgbClr val="0070C0"/>
                </a:solidFill>
              </a:rPr>
              <a:t>Poggio</a:t>
            </a:r>
            <a:r>
              <a:rPr lang="da-DK" sz="1600" dirty="0">
                <a:solidFill>
                  <a:srgbClr val="0070C0"/>
                </a:solidFill>
              </a:rPr>
              <a:t> et al. Ann </a:t>
            </a:r>
            <a:r>
              <a:rPr lang="da-DK" sz="1600" dirty="0" err="1">
                <a:solidFill>
                  <a:srgbClr val="0070C0"/>
                </a:solidFill>
              </a:rPr>
              <a:t>Oncol</a:t>
            </a:r>
            <a:r>
              <a:rPr lang="da-DK" sz="1600" dirty="0">
                <a:solidFill>
                  <a:srgbClr val="0070C0"/>
                </a:solidFill>
              </a:rPr>
              <a:t> 2018; 29: 1497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591DDE-2418-44EF-AD8E-DFA595B11E71}"/>
              </a:ext>
            </a:extLst>
          </p:cNvPr>
          <p:cNvSpPr/>
          <p:nvPr/>
        </p:nvSpPr>
        <p:spPr>
          <a:xfrm>
            <a:off x="1108364" y="2375818"/>
            <a:ext cx="221672" cy="25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342AC5B-AC12-4646-8798-8E009D7F0D1F}"/>
              </a:ext>
            </a:extLst>
          </p:cNvPr>
          <p:cNvSpPr txBox="1"/>
          <p:nvPr/>
        </p:nvSpPr>
        <p:spPr>
          <a:xfrm>
            <a:off x="588964" y="1498351"/>
            <a:ext cx="354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Dose-</a:t>
            </a:r>
            <a:r>
              <a:rPr lang="da-DK" b="1" dirty="0" err="1"/>
              <a:t>dense</a:t>
            </a:r>
            <a:r>
              <a:rPr lang="da-DK" b="1" dirty="0"/>
              <a:t> kemoterapi</a:t>
            </a:r>
          </a:p>
          <a:p>
            <a:r>
              <a:rPr lang="da-DK" dirty="0"/>
              <a:t>Kemoterapi hver 2</a:t>
            </a:r>
            <a:r>
              <a:rPr lang="da-DK" baseline="30000" dirty="0"/>
              <a:t>nd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hver 3</a:t>
            </a:r>
            <a:r>
              <a:rPr lang="da-DK" baseline="30000" dirty="0"/>
              <a:t>ed</a:t>
            </a:r>
            <a:r>
              <a:rPr lang="da-DK" dirty="0"/>
              <a:t> uge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E161ECE-C6E8-42E7-9163-A60437E32C03}"/>
              </a:ext>
            </a:extLst>
          </p:cNvPr>
          <p:cNvSpPr txBox="1"/>
          <p:nvPr/>
        </p:nvSpPr>
        <p:spPr>
          <a:xfrm>
            <a:off x="1556328" y="6310312"/>
            <a:ext cx="3807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>
                <a:solidFill>
                  <a:srgbClr val="0070C0"/>
                </a:solidFill>
              </a:rPr>
              <a:t>EBCTCG. Lancet 2018; 379: 111</a:t>
            </a:r>
          </a:p>
        </p:txBody>
      </p:sp>
    </p:spTree>
    <p:extLst>
      <p:ext uri="{BB962C8B-B14F-4D97-AF65-F5344CB8AC3E}">
        <p14:creationId xmlns:p14="http://schemas.microsoft.com/office/powerpoint/2010/main" val="342858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DE291-2BC7-4674-8E02-B17AED94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Hvorfor </a:t>
            </a:r>
            <a:r>
              <a:rPr lang="da-DK" dirty="0" err="1"/>
              <a:t>capecitabine</a:t>
            </a:r>
            <a:endParaRPr lang="da-DK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65E3BA62-5929-4BD7-B513-A2A24F8E3A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5248799"/>
              </p:ext>
            </p:extLst>
          </p:nvPr>
        </p:nvGraphicFramePr>
        <p:xfrm>
          <a:off x="588963" y="1635125"/>
          <a:ext cx="5460145" cy="4754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8277">
                  <a:extLst>
                    <a:ext uri="{9D8B030D-6E8A-4147-A177-3AD203B41FA5}">
                      <a16:colId xmlns:a16="http://schemas.microsoft.com/office/drawing/2014/main" val="4195516786"/>
                    </a:ext>
                  </a:extLst>
                </a:gridCol>
                <a:gridCol w="2752775">
                  <a:extLst>
                    <a:ext uri="{9D8B030D-6E8A-4147-A177-3AD203B41FA5}">
                      <a16:colId xmlns:a16="http://schemas.microsoft.com/office/drawing/2014/main" val="266127646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832428483"/>
                    </a:ext>
                  </a:extLst>
                </a:gridCol>
                <a:gridCol w="1635370">
                  <a:extLst>
                    <a:ext uri="{9D8B030D-6E8A-4147-A177-3AD203B41FA5}">
                      <a16:colId xmlns:a16="http://schemas.microsoft.com/office/drawing/2014/main" val="6584585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2000" dirty="0" err="1"/>
                        <a:t>Capecitabine</a:t>
                      </a:r>
                      <a:r>
                        <a:rPr lang="da-DK" sz="2000" dirty="0"/>
                        <a:t> Trials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Comparison</a:t>
                      </a:r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4805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sz="2000" b="1" dirty="0"/>
                        <a:t>Addition to </a:t>
                      </a:r>
                      <a:r>
                        <a:rPr lang="da-DK" sz="2000" b="1" dirty="0" err="1"/>
                        <a:t>chemotherapy</a:t>
                      </a:r>
                      <a:endParaRPr lang="da-DK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7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USON 01062/N017629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2611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4AC&gt;4D</a:t>
                      </a:r>
                      <a:r>
                        <a:rPr lang="da-DK" sz="2000" b="1" dirty="0"/>
                        <a:t>±X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95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Austrian BCSG24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6ED</a:t>
                      </a:r>
                      <a:r>
                        <a:rPr lang="da-DK" sz="2000" b="1" dirty="0"/>
                        <a:t>±X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2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GeparQuattro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1421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4EC&gt;4D</a:t>
                      </a:r>
                      <a:r>
                        <a:rPr lang="da-DK" sz="2000" b="1" dirty="0"/>
                        <a:t>±X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76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OOTR-N003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4FEC&gt;4D</a:t>
                      </a:r>
                      <a:r>
                        <a:rPr lang="da-DK" sz="2000" b="1" dirty="0"/>
                        <a:t>±X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0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NABP B-40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D</a:t>
                      </a:r>
                      <a:r>
                        <a:rPr lang="da-DK" sz="2000" b="1" dirty="0"/>
                        <a:t>±X</a:t>
                      </a:r>
                      <a:r>
                        <a:rPr lang="da-DK" sz="2000" dirty="0"/>
                        <a:t>&gt;AC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31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sz="2000" b="1" dirty="0" err="1"/>
                        <a:t>Capecitabine</a:t>
                      </a:r>
                      <a:r>
                        <a:rPr lang="da-DK" sz="2000" b="1" dirty="0"/>
                        <a:t> </a:t>
                      </a:r>
                      <a:r>
                        <a:rPr lang="da-DK" sz="2000" b="1" dirty="0" err="1"/>
                        <a:t>alone</a:t>
                      </a:r>
                      <a:endParaRPr lang="da-DK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ICE/GBC32/BIG 4-04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1358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Iban</a:t>
                      </a:r>
                      <a:r>
                        <a:rPr lang="da-DK" sz="2000" b="1" dirty="0" err="1"/>
                        <a:t>±X</a:t>
                      </a:r>
                      <a:r>
                        <a:rPr lang="da-DK" sz="2000" dirty="0"/>
                        <a:t>*6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CIBOMA 2004-01</a:t>
                      </a:r>
                      <a:r>
                        <a:rPr lang="da-DK" sz="2000" baseline="30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neoCT</a:t>
                      </a:r>
                      <a:r>
                        <a:rPr lang="da-DK" sz="2000" dirty="0"/>
                        <a:t>&gt;</a:t>
                      </a:r>
                      <a:r>
                        <a:rPr lang="da-DK" sz="2000" b="1" dirty="0"/>
                        <a:t>±X</a:t>
                      </a:r>
                      <a:r>
                        <a:rPr lang="da-DK" sz="2000" b="0" dirty="0"/>
                        <a:t>*8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JBCRG-04 CREATE-X</a:t>
                      </a:r>
                      <a:r>
                        <a:rPr lang="da-DK" sz="2000" baseline="30000" dirty="0"/>
                        <a:t>#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/>
                        <a:t>neoCT</a:t>
                      </a:r>
                      <a:r>
                        <a:rPr lang="da-DK" sz="2000" dirty="0"/>
                        <a:t>&gt;</a:t>
                      </a:r>
                      <a:r>
                        <a:rPr lang="da-DK" sz="2000" b="1" dirty="0"/>
                        <a:t>±X</a:t>
                      </a:r>
                      <a:r>
                        <a:rPr lang="da-DK" sz="2000" b="0" dirty="0"/>
                        <a:t>*8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SYSUCC-001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adjvCT</a:t>
                      </a:r>
                      <a:r>
                        <a:rPr lang="da-DK" sz="2000" b="1" dirty="0" err="1"/>
                        <a:t>±X</a:t>
                      </a:r>
                      <a:r>
                        <a:rPr lang="da-DK" sz="2000" dirty="0"/>
                        <a:t>*12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61607"/>
                  </a:ext>
                </a:extLst>
              </a:tr>
            </a:tbl>
          </a:graphicData>
        </a:graphic>
      </p:graphicFrame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B43DAA-CB26-4F6E-8160-2DD6369D56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D39BF5-9C5C-40F1-AEC1-2C242792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ladsholder til indhold 6">
            <a:extLst>
              <a:ext uri="{FF2B5EF4-FFF2-40B4-BE49-F238E27FC236}">
                <a16:creationId xmlns:a16="http://schemas.microsoft.com/office/drawing/2014/main" id="{1B74462B-98AF-4310-983E-D5FDFDF48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6" r="27774"/>
          <a:stretch/>
        </p:blipFill>
        <p:spPr>
          <a:xfrm>
            <a:off x="6245227" y="1699673"/>
            <a:ext cx="5647747" cy="4490085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5684BBB5-E92D-4B2F-BE7A-B0D44480622F}"/>
              </a:ext>
            </a:extLst>
          </p:cNvPr>
          <p:cNvGrpSpPr/>
          <p:nvPr/>
        </p:nvGrpSpPr>
        <p:grpSpPr>
          <a:xfrm>
            <a:off x="7315200" y="5216836"/>
            <a:ext cx="4577774" cy="1504060"/>
            <a:chOff x="7315200" y="5216836"/>
            <a:chExt cx="4577774" cy="1504060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BD5EEA53-7C89-4781-A979-256452E57E93}"/>
                </a:ext>
              </a:extLst>
            </p:cNvPr>
            <p:cNvSpPr txBox="1"/>
            <p:nvPr/>
          </p:nvSpPr>
          <p:spPr>
            <a:xfrm>
              <a:off x="7315200" y="5216836"/>
              <a:ext cx="2146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dirty="0" err="1"/>
                <a:t>Favours</a:t>
              </a:r>
              <a:r>
                <a:rPr lang="da-DK" dirty="0"/>
                <a:t> </a:t>
              </a:r>
              <a:r>
                <a:rPr lang="da-DK" dirty="0" err="1"/>
                <a:t>capecitabine</a:t>
              </a:r>
              <a:endParaRPr lang="da-DK" dirty="0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A4A4E461-B5C4-4109-AEB0-85D7C6709D71}"/>
                </a:ext>
              </a:extLst>
            </p:cNvPr>
            <p:cNvSpPr txBox="1"/>
            <p:nvPr/>
          </p:nvSpPr>
          <p:spPr>
            <a:xfrm>
              <a:off x="10271889" y="5216836"/>
              <a:ext cx="16210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dirty="0" err="1"/>
                <a:t>Favours</a:t>
              </a:r>
              <a:r>
                <a:rPr lang="da-DK" dirty="0"/>
                <a:t> </a:t>
              </a:r>
              <a:r>
                <a:rPr lang="da-DK" dirty="0" err="1"/>
                <a:t>control</a:t>
              </a:r>
              <a:endParaRPr lang="da-DK" dirty="0"/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621F5246-292B-48AE-B9BD-F456C02AD48E}"/>
                </a:ext>
              </a:extLst>
            </p:cNvPr>
            <p:cNvSpPr txBox="1"/>
            <p:nvPr/>
          </p:nvSpPr>
          <p:spPr>
            <a:xfrm>
              <a:off x="8617528" y="6382342"/>
              <a:ext cx="282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>
                  <a:solidFill>
                    <a:srgbClr val="0070C0"/>
                  </a:solidFill>
                </a:rPr>
                <a:t>Li et al. BCRT 2020; 179: 533</a:t>
              </a: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35A72F03-13A9-4B7A-94F3-D1873723BC5D}"/>
              </a:ext>
            </a:extLst>
          </p:cNvPr>
          <p:cNvSpPr txBox="1"/>
          <p:nvPr/>
        </p:nvSpPr>
        <p:spPr>
          <a:xfrm>
            <a:off x="888023" y="6390005"/>
            <a:ext cx="3449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aseline="30000" dirty="0"/>
              <a:t>#</a:t>
            </a:r>
            <a:r>
              <a:rPr lang="da-DK" sz="1400" dirty="0"/>
              <a:t>post-</a:t>
            </a:r>
            <a:r>
              <a:rPr lang="da-DK" sz="1400" dirty="0" err="1"/>
              <a:t>neoadjuvant</a:t>
            </a:r>
            <a:r>
              <a:rPr lang="da-DK" sz="1400" dirty="0"/>
              <a:t> </a:t>
            </a:r>
            <a:r>
              <a:rPr lang="da-DK" sz="1400" dirty="0" err="1"/>
              <a:t>following</a:t>
            </a:r>
            <a:r>
              <a:rPr lang="da-DK" sz="1400" dirty="0"/>
              <a:t> residual </a:t>
            </a:r>
            <a:r>
              <a:rPr lang="da-DK" sz="1400" dirty="0" err="1"/>
              <a:t>disease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359C1D-1DA9-4F8C-824B-D28CD724548C}"/>
              </a:ext>
            </a:extLst>
          </p:cNvPr>
          <p:cNvSpPr txBox="1"/>
          <p:nvPr/>
        </p:nvSpPr>
        <p:spPr>
          <a:xfrm>
            <a:off x="6244502" y="1627643"/>
            <a:ext cx="366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DFS for the addition of </a:t>
            </a:r>
            <a:r>
              <a:rPr lang="da-DK" b="1" dirty="0" err="1"/>
              <a:t>capecitabine</a:t>
            </a:r>
            <a:r>
              <a:rPr lang="da-D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12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1F0578-5663-4A9C-AE7E-9842F05E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ctr"/>
          <a:lstStyle/>
          <a:p>
            <a:r>
              <a:rPr lang="en-US" dirty="0"/>
              <a:t>Homolog recombination reparations </a:t>
            </a:r>
            <a:r>
              <a:rPr lang="en-US" dirty="0" err="1"/>
              <a:t>defekt</a:t>
            </a:r>
            <a:r>
              <a:rPr lang="en-US" dirty="0"/>
              <a:t> (HDR)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B9BE11-D912-481A-8F2B-F59A7656D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675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 </a:t>
            </a:r>
            <a:r>
              <a:rPr lang="en-US" b="1" dirty="0" err="1"/>
              <a:t>GeparSixto</a:t>
            </a:r>
            <a:r>
              <a:rPr lang="en-US" b="1" dirty="0"/>
              <a:t> </a:t>
            </a:r>
            <a:r>
              <a:rPr lang="en-US" b="1" dirty="0" err="1"/>
              <a:t>fandt</a:t>
            </a:r>
            <a:r>
              <a:rPr lang="en-US" b="1" dirty="0"/>
              <a:t> Loibl et al.</a:t>
            </a:r>
          </a:p>
          <a:p>
            <a:r>
              <a:rPr lang="en-US" dirty="0"/>
              <a:t>HR </a:t>
            </a:r>
            <a:r>
              <a:rPr lang="en-US" dirty="0" err="1"/>
              <a:t>mangel</a:t>
            </a:r>
            <a:r>
              <a:rPr lang="en-US" dirty="0"/>
              <a:t> hos 136 (70%) med TNBC</a:t>
            </a:r>
          </a:p>
          <a:p>
            <a:r>
              <a:rPr lang="en-US" dirty="0"/>
              <a:t>Ingen </a:t>
            </a:r>
            <a:r>
              <a:rPr lang="en-US" dirty="0" err="1"/>
              <a:t>tmBRCA</a:t>
            </a:r>
            <a:r>
              <a:rPr lang="en-US" dirty="0"/>
              <a:t> mutation hos 2 </a:t>
            </a:r>
            <a:r>
              <a:rPr lang="en-US" dirty="0" err="1"/>
              <a:t>af</a:t>
            </a:r>
            <a:r>
              <a:rPr lang="en-US" dirty="0"/>
              <a:t> 35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gBRCA</a:t>
            </a:r>
            <a:r>
              <a:rPr lang="en-US" dirty="0"/>
              <a:t> mutation</a:t>
            </a:r>
          </a:p>
          <a:p>
            <a:r>
              <a:rPr lang="en-US" dirty="0" err="1"/>
              <a:t>Tillæg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carboplatin </a:t>
            </a:r>
            <a:r>
              <a:rPr lang="en-US" dirty="0" err="1"/>
              <a:t>til</a:t>
            </a:r>
            <a:r>
              <a:rPr lang="en-US" dirty="0"/>
              <a:t> paclitaxel </a:t>
            </a:r>
            <a:r>
              <a:rPr lang="en-US" dirty="0" err="1"/>
              <a:t>og</a:t>
            </a:r>
            <a:r>
              <a:rPr lang="en-US" dirty="0"/>
              <a:t> liposomal </a:t>
            </a:r>
            <a:r>
              <a:rPr lang="en-US" dirty="0" err="1"/>
              <a:t>doxorubin</a:t>
            </a:r>
            <a:r>
              <a:rPr lang="en-US" dirty="0"/>
              <a:t> </a:t>
            </a:r>
            <a:r>
              <a:rPr lang="en-US" dirty="0" err="1"/>
              <a:t>medførte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højere</a:t>
            </a:r>
            <a:r>
              <a:rPr lang="en-US" dirty="0"/>
              <a:t> </a:t>
            </a:r>
            <a:r>
              <a:rPr lang="en-US" dirty="0" err="1"/>
              <a:t>pCR</a:t>
            </a:r>
            <a:r>
              <a:rPr lang="en-US" dirty="0"/>
              <a:t> hos </a:t>
            </a:r>
            <a:r>
              <a:rPr lang="en-US" dirty="0" err="1"/>
              <a:t>patienter</a:t>
            </a:r>
            <a:r>
              <a:rPr lang="en-US" dirty="0"/>
              <a:t> med TNBC.</a:t>
            </a:r>
          </a:p>
          <a:p>
            <a:r>
              <a:rPr lang="en-US" dirty="0"/>
              <a:t>HRD var hos </a:t>
            </a:r>
            <a:r>
              <a:rPr lang="en-US" dirty="0" err="1"/>
              <a:t>patienter</a:t>
            </a:r>
            <a:r>
              <a:rPr lang="en-US" dirty="0"/>
              <a:t> med TNBC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prædiktiv</a:t>
            </a:r>
            <a:r>
              <a:rPr lang="en-US" dirty="0"/>
              <a:t> </a:t>
            </a:r>
            <a:r>
              <a:rPr lang="en-US" dirty="0" err="1"/>
              <a:t>markør</a:t>
            </a:r>
            <a:r>
              <a:rPr lang="en-US" dirty="0"/>
              <a:t> for RCB men var </a:t>
            </a:r>
            <a:r>
              <a:rPr lang="en-US" dirty="0" err="1"/>
              <a:t>ikke</a:t>
            </a:r>
            <a:r>
              <a:rPr lang="en-US" dirty="0"/>
              <a:t> for effect </a:t>
            </a:r>
            <a:r>
              <a:rPr lang="en-US" dirty="0" err="1"/>
              <a:t>af</a:t>
            </a:r>
            <a:r>
              <a:rPr lang="en-US" dirty="0"/>
              <a:t> carboplatin.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50A8B2E-379B-431A-BEED-60027AA4C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4502" y="2144660"/>
            <a:ext cx="5356948" cy="3656116"/>
          </a:xfrm>
          <a:prstGeom prst="rect">
            <a:avLst/>
          </a:prstGeom>
          <a:noFill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910AB5-EDB1-409E-AF89-2413959F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703" y="85745"/>
            <a:ext cx="381759" cy="1767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91A926C-488A-4E3E-9C21-57CAA120E114}" type="slidenum">
              <a:rPr lang="en-GB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 sz="120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D097ABF-65FC-46EE-B483-2BAB10DD7CF2}"/>
              </a:ext>
            </a:extLst>
          </p:cNvPr>
          <p:cNvSpPr txBox="1"/>
          <p:nvPr/>
        </p:nvSpPr>
        <p:spPr>
          <a:xfrm>
            <a:off x="7258510" y="6118563"/>
            <a:ext cx="3971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Loibl et al. Ann </a:t>
            </a:r>
            <a:r>
              <a:rPr lang="da-DK" sz="1600" dirty="0" err="1">
                <a:solidFill>
                  <a:srgbClr val="0070C0"/>
                </a:solidFill>
              </a:rPr>
              <a:t>Oncol</a:t>
            </a:r>
            <a:r>
              <a:rPr lang="da-DK" sz="1600" dirty="0">
                <a:solidFill>
                  <a:srgbClr val="0070C0"/>
                </a:solidFill>
              </a:rPr>
              <a:t> 2018; 29: 2341</a:t>
            </a:r>
          </a:p>
          <a:p>
            <a:r>
              <a:rPr lang="da-DK" sz="1600" dirty="0" err="1">
                <a:solidFill>
                  <a:srgbClr val="0070C0"/>
                </a:solidFill>
              </a:rPr>
              <a:t>Pellegrino</a:t>
            </a:r>
            <a:r>
              <a:rPr lang="da-DK" sz="1600" dirty="0">
                <a:solidFill>
                  <a:srgbClr val="0070C0"/>
                </a:solidFill>
              </a:rPr>
              <a:t> et al ESMO Open 2019; 4: e000480</a:t>
            </a:r>
          </a:p>
        </p:txBody>
      </p:sp>
    </p:spTree>
    <p:extLst>
      <p:ext uri="{BB962C8B-B14F-4D97-AF65-F5344CB8AC3E}">
        <p14:creationId xmlns:p14="http://schemas.microsoft.com/office/powerpoint/2010/main" val="2193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FA626-CEC7-4B3A-BE48-9BAB477C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BRCA testning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8CAE9D-3BED-4E2D-860E-B668DC4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6D5C9124-3798-4648-8A04-BF93CFCF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4" y="1635125"/>
            <a:ext cx="8938096" cy="3460982"/>
          </a:xfrm>
        </p:spPr>
        <p:txBody>
          <a:bodyPr/>
          <a:lstStyle/>
          <a:p>
            <a:r>
              <a:rPr lang="da-DK" sz="2800" dirty="0"/>
              <a:t>Deltagelse i Nordic Trip forudsætter </a:t>
            </a:r>
            <a:r>
              <a:rPr lang="da-DK" sz="2800" dirty="0" err="1"/>
              <a:t>testing</a:t>
            </a:r>
            <a:r>
              <a:rPr lang="da-DK" sz="2800" dirty="0"/>
              <a:t> (</a:t>
            </a:r>
            <a:r>
              <a:rPr lang="da-DK" sz="2800" dirty="0" err="1"/>
              <a:t>pkt</a:t>
            </a:r>
            <a:r>
              <a:rPr lang="da-DK" sz="2800" dirty="0"/>
              <a:t> 7 i inklusionskriterierne*) for patogene mutationer i BRCA1, BRCA2 og et panel af gener defineret ved genetisk udvalg eller lokalt.</a:t>
            </a:r>
          </a:p>
          <a:p>
            <a:r>
              <a:rPr lang="da-DK" sz="2800" dirty="0"/>
              <a:t>Danske kvinder med ER og HER2 negative brystkræft tilbydes </a:t>
            </a:r>
            <a:r>
              <a:rPr lang="da-DK" sz="2800" dirty="0" err="1"/>
              <a:t>genomisk</a:t>
            </a:r>
            <a:r>
              <a:rPr lang="da-DK" sz="2800" dirty="0"/>
              <a:t> udredning som en del af standard praksis i Danmark.</a:t>
            </a:r>
          </a:p>
          <a:p>
            <a:r>
              <a:rPr lang="da-DK" sz="2800" dirty="0"/>
              <a:t>Resultatet af den </a:t>
            </a:r>
            <a:r>
              <a:rPr lang="da-DK" sz="2800" dirty="0" err="1"/>
              <a:t>genomiske</a:t>
            </a:r>
            <a:r>
              <a:rPr lang="da-DK" sz="2800" dirty="0"/>
              <a:t> test vil blive registreret i patientens CRF. </a:t>
            </a:r>
          </a:p>
        </p:txBody>
      </p:sp>
      <p:pic>
        <p:nvPicPr>
          <p:cNvPr id="9" name="Grafik 8" descr="DNA">
            <a:extLst>
              <a:ext uri="{FF2B5EF4-FFF2-40B4-BE49-F238E27FC236}">
                <a16:creationId xmlns:a16="http://schemas.microsoft.com/office/drawing/2014/main" id="{9EACDDD3-5F94-4A32-B187-609165A1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6299" y="1938354"/>
            <a:ext cx="3657600" cy="36576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1265E94-F290-4FBD-8515-B6D87B18430C}"/>
              </a:ext>
            </a:extLst>
          </p:cNvPr>
          <p:cNvSpPr txBox="1"/>
          <p:nvPr/>
        </p:nvSpPr>
        <p:spPr>
          <a:xfrm>
            <a:off x="638898" y="6125588"/>
            <a:ext cx="1107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(*7. </a:t>
            </a:r>
            <a:r>
              <a:rPr lang="da-DK" dirty="0" err="1"/>
              <a:t>Consent</a:t>
            </a:r>
            <a:r>
              <a:rPr lang="da-DK" dirty="0"/>
              <a:t> for </a:t>
            </a:r>
            <a:r>
              <a:rPr lang="da-DK" dirty="0" err="1"/>
              <a:t>germline</a:t>
            </a:r>
            <a:r>
              <a:rPr lang="da-DK" dirty="0"/>
              <a:t> mutation screening for BRCA1, BRCA2 and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inherited</a:t>
            </a:r>
            <a:r>
              <a:rPr lang="da-DK" dirty="0"/>
              <a:t> </a:t>
            </a:r>
            <a:r>
              <a:rPr lang="da-DK" dirty="0" err="1"/>
              <a:t>breast</a:t>
            </a:r>
            <a:r>
              <a:rPr lang="da-DK" dirty="0"/>
              <a:t> cancer </a:t>
            </a:r>
            <a:r>
              <a:rPr lang="da-DK" dirty="0" err="1"/>
              <a:t>associated</a:t>
            </a:r>
            <a:r>
              <a:rPr lang="da-DK" dirty="0"/>
              <a:t> genes)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17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B0502-4FA8-4EFD-B26C-C950471F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Udvalgte procedurer (se protokol for fuld liste)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C448E2B-254C-4553-8404-00AD5C00A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82676"/>
              </p:ext>
            </p:extLst>
          </p:nvPr>
        </p:nvGraphicFramePr>
        <p:xfrm>
          <a:off x="976887" y="1422093"/>
          <a:ext cx="1008234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55">
                  <a:extLst>
                    <a:ext uri="{9D8B030D-6E8A-4147-A177-3AD203B41FA5}">
                      <a16:colId xmlns:a16="http://schemas.microsoft.com/office/drawing/2014/main" val="548292803"/>
                    </a:ext>
                  </a:extLst>
                </a:gridCol>
                <a:gridCol w="1921164">
                  <a:extLst>
                    <a:ext uri="{9D8B030D-6E8A-4147-A177-3AD203B41FA5}">
                      <a16:colId xmlns:a16="http://schemas.microsoft.com/office/drawing/2014/main" val="2464441715"/>
                    </a:ext>
                  </a:extLst>
                </a:gridCol>
                <a:gridCol w="1256867">
                  <a:extLst>
                    <a:ext uri="{9D8B030D-6E8A-4147-A177-3AD203B41FA5}">
                      <a16:colId xmlns:a16="http://schemas.microsoft.com/office/drawing/2014/main" val="2666912502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2138299179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3756473137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2931259368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4088122706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1767366464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1312787054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99482999"/>
                    </a:ext>
                  </a:extLst>
                </a:gridCol>
                <a:gridCol w="342287">
                  <a:extLst>
                    <a:ext uri="{9D8B030D-6E8A-4147-A177-3AD203B41FA5}">
                      <a16:colId xmlns:a16="http://schemas.microsoft.com/office/drawing/2014/main" val="2729555409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1909695297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3552646480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1683610437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247670920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4023890037"/>
                    </a:ext>
                  </a:extLst>
                </a:gridCol>
                <a:gridCol w="647793">
                  <a:extLst>
                    <a:ext uri="{9D8B030D-6E8A-4147-A177-3AD203B41FA5}">
                      <a16:colId xmlns:a16="http://schemas.microsoft.com/office/drawing/2014/main" val="29705670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 marT="46800" marB="46800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Screening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da-DK" dirty="0"/>
                        <a:t>NACT</a:t>
                      </a:r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/>
                </a:tc>
                <a:tc gridSpan="3">
                  <a:txBody>
                    <a:bodyPr/>
                    <a:lstStyle/>
                    <a:p>
                      <a:r>
                        <a:rPr lang="da-DK" dirty="0"/>
                        <a:t>Kirurgi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Slut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dirty="0"/>
                        <a:t>Opfølgning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176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før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ved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efter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80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46800" marR="46800" marT="46800" marB="46800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Samtykke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718337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Rutine</a:t>
                      </a:r>
                    </a:p>
                  </a:txBody>
                  <a:tcPr marL="46800" marR="46800" marT="46800" marB="46800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Mammografi+UL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13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GNB (+klips)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3251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915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PET-CT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84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Hæmatologi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622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Nyre-</a:t>
                      </a:r>
                      <a:r>
                        <a:rPr lang="da-DK" dirty="0" err="1"/>
                        <a:t>clearance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1254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a-DK" dirty="0"/>
                        <a:t>Forsøg</a:t>
                      </a:r>
                    </a:p>
                  </a:txBody>
                  <a:tcPr marL="46800" marR="46800" marT="46800" marB="46800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Forsøgsblodprøve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615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ctDNA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9803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Væv til forsøg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(x)</a:t>
                      </a:r>
                      <a:endParaRPr lang="da-DK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7769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Dataregistrering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05643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8FE060-C07C-4C13-813E-2A045104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10750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eng_small.potx  -  Skrivebeskyttet" id="{CA342FF4-6BD8-432B-A48F-2215856F42D1}" vid="{AEF6BAE5-E594-48AE-95D1-4A6E76DDE2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Widescreen</PresentationFormat>
  <Paragraphs>375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Cambria</vt:lpstr>
      <vt:lpstr>Comic Sans MS</vt:lpstr>
      <vt:lpstr>Tahoma</vt:lpstr>
      <vt:lpstr>Brugerdefineret design</vt:lpstr>
      <vt:lpstr>NordicTrip </vt:lpstr>
      <vt:lpstr>NordicTrip A Nordic Collaboration</vt:lpstr>
      <vt:lpstr>Dosisreduktion</vt:lpstr>
      <vt:lpstr>NordicTrip, resumé</vt:lpstr>
      <vt:lpstr>Valg af standard kemoterapi til ER og HER2 negative</vt:lpstr>
      <vt:lpstr>Hvorfor capecitabine</vt:lpstr>
      <vt:lpstr>Homolog recombination reparations defekt (HDR)</vt:lpstr>
      <vt:lpstr>BRCA testning</vt:lpstr>
      <vt:lpstr>Udvalgte procedurer (se protokol for fuld liste)</vt:lpstr>
      <vt:lpstr>Blood and tissue</vt:lpstr>
      <vt:lpstr>Randomisering</vt:lpstr>
      <vt:lpstr>PowerPoint-præsentation</vt:lpstr>
      <vt:lpstr>Præsentation af eCRF modul</vt:lpstr>
      <vt:lpstr>Monitorering</vt:lpstr>
      <vt:lpstr>NordicTrip er et brobygningsprojektet </vt:lpstr>
      <vt:lpstr>NordicTrip er et brobygningsprojektet </vt:lpstr>
      <vt:lpstr>Patienter inkluderet i Sverige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2021-01-18T09:42:27Z</dcterms:created>
  <dcterms:modified xsi:type="dcterms:W3CDTF">2021-01-18T10:11:10Z</dcterms:modified>
</cp:coreProperties>
</file>